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65" r:id="rId4"/>
    <p:sldId id="258" r:id="rId5"/>
    <p:sldId id="268" r:id="rId6"/>
    <p:sldId id="269" r:id="rId7"/>
    <p:sldId id="259" r:id="rId8"/>
    <p:sldId id="271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2"/>
    <p:restoredTop sz="94610"/>
  </p:normalViewPr>
  <p:slideViewPr>
    <p:cSldViewPr snapToGrid="0" snapToObjects="1">
      <p:cViewPr varScale="1">
        <p:scale>
          <a:sx n="183" d="100"/>
          <a:sy n="183" d="100"/>
        </p:scale>
        <p:origin x="3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783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Slide de abertura. Como presidente da ONG, apresentar o contexto: esta reunião marca a comunicação formal do novo modelo de governança e atuação da Aldeia do Futuro. Reforçar que é fruto de um trabalho de análise das personas e necessidades do público atendido.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o Pacto de Acolhimento como política institucional da governança, não como sugestão. O check-in emocional e o protocolo de contato ativo são obrigatórios. Reforçar: são práticas que a governança espera que cada educador incorpore na rotina.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as ferramentas de gestão aprovadas pela governança. O Diário de Transformação e o Relatório de Forças são instrumentos formais — cada educador deve preenchê-los. O Painel de Progressos será físico, visível na Aldeia. A Ficha de Necessidades é aplicada no primeiro atendimento.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o programa de Embaixadores e as parcerias estratégicas. A governança orienta que a Aldeia não é destino final — é articuladora de caminhos. As parcerias com escolas e empresas são responsabilidade da gestão, com apoio dos educadores na indicação de participantes prontos.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Encerramento como presidente. Agradecer a equipe, reforçar que a governança conta com cada colaborador para implementar este novo modelo. Abrir espaço para perguntas se houver tempo.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Explicar por que a governança decidiu reestruturar o modelo. Três pilares: 1) diagnóstico do perfil dos participantes (personas), 2) definição de 18 diretrizes estratégicas, 3) modelo de gestão com trilhas e indicadores. Reforçar que não é uma mudança de cima para baixo, mas baseada em dados e na escuta do público.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formalmente a Visão e os Valores aprovados pela governança. Reforçar que esses princípios norteiam todas as decisões e ações da Aldeia. Cada colaborador deve internalizá-los no dia a dia.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formalmente a Visão e os Valores aprovados pela governança. Reforçar que esses princípios norteiam todas as decisões e ações da Aldeia. Cada colaborador deve internalizá-los no dia a dia.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825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formalmente a Visão e os Valores aprovados pela governança. Reforçar que esses princípios norteiam todas as decisões e ações da Aldeia. Cada colaborador deve internalizá-los no dia a dia.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716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a primeira diretriz da governança: as trilhas personalizadas. A governança determinou que todo participante será direcionado para uma trilha adequada ao seu momento de vida. Mencionar também a diretriz de protagonismo feminino.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a primeira diretriz da governança: as trilhas personalizadas. A governança determinou que todo participante será direcionado para uma trilha adequada ao seu momento de vida. Mencionar também a diretriz de protagonismo feminino.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21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Apresentar os protocolos definidos pela governança: a Porta de Entrada com 3 etapas obrigatórias e os 3 níveis de vínculo. Cada nível tem rituais de passagem e reconhecimento. Reforçar que são processos institucionais, não opcionais.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Detalhar as diretrizes de vivência prática e metas curtas. A governança estabelece que todo participante deve ter pelo menos 1 meta registrada nos primeiros 30 dias. Isso é responsabilidade do educador de referência. A Mostra de Aprendizagens às sextas é parte do calendário institucional.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9265B90-2FC4-B665-B6CE-E622EC92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7C3FCA8F-3FE2-4085-9466-AEBD7762A22F}" type="datetimeFigureOut">
              <a:rPr lang="pt-BR" smtClean="0"/>
              <a:t>26/03/2026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C9F2D9F-1E50-D0EA-EA0B-78AE1295E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DFAFE44-73FA-EB2F-FEB6-CFEC51FA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E8C85CFA-9516-4044-80DE-4288A4DF1CE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760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3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D29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09728" y="3474720"/>
            <a:ext cx="3200400" cy="54864"/>
          </a:xfrm>
          <a:prstGeom prst="rect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Text 2"/>
          <p:cNvSpPr/>
          <p:nvPr/>
        </p:nvSpPr>
        <p:spPr>
          <a:xfrm>
            <a:off x="731520" y="73152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kern="0" spc="800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7772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Aldeia do Futuro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Novo Modelo de Atuação:</a:t>
            </a:r>
            <a:endParaRPr lang="en-US" sz="18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800" dirty="0" err="1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Missão</a:t>
            </a:r>
            <a:r>
              <a:rPr lang="en-US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800" dirty="0" err="1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</a:t>
            </a:r>
            <a:r>
              <a:rPr lang="en-US" sz="18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Valores e Diretrizes Estratégicas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438912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Apresentação</a:t>
            </a:r>
            <a:r>
              <a:rPr lang="en-US" sz="12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aos</a:t>
            </a:r>
            <a:r>
              <a:rPr lang="en-US" sz="12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Colaboradores  |  2026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7315200" y="1097280"/>
            <a:ext cx="640080" cy="6400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5220" y="1257300"/>
            <a:ext cx="320040" cy="320040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8138160" y="1828800"/>
            <a:ext cx="548640" cy="54864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75320" y="1965960"/>
            <a:ext cx="274320" cy="27432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7589520" y="2560320"/>
            <a:ext cx="502920" cy="502920"/>
          </a:xfrm>
          <a:prstGeom prst="ellipse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50" y="2686050"/>
            <a:ext cx="251460" cy="2514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 5 E 6: PRÁTICA E METAS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097280"/>
            <a:ext cx="3931920" cy="3200400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097280"/>
            <a:ext cx="73152" cy="3200400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1005840" y="1280160"/>
            <a:ext cx="411480" cy="41148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710" y="1383030"/>
            <a:ext cx="205740" cy="2057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5B8C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Vivência Prática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005840" y="1874520"/>
            <a:ext cx="329184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Rotinas semanais de projeto prático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Mostra de Aprendizagens toda sexta-feira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Mentorias em pequenos grupos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Oficinas conectadas a objetivos reais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Reflexão sobre aprendizado e objetivos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846320" y="1097280"/>
            <a:ext cx="3749040" cy="3200400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8"/>
          <p:cNvSpPr/>
          <p:nvPr/>
        </p:nvSpPr>
        <p:spPr>
          <a:xfrm>
            <a:off x="4846320" y="1097280"/>
            <a:ext cx="73152" cy="32004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5212080" y="1280160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4950" y="1383030"/>
            <a:ext cx="205740" cy="2057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80644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Metas de 30 dias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5212080" y="18288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Gerar percepção de progresso e sustentar o </a:t>
            </a:r>
            <a:r>
              <a:rPr lang="en-US" sz="1200" i="1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entusiasmo</a:t>
            </a:r>
            <a:r>
              <a:rPr lang="en-US" sz="1200" i="1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i="1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exemplos</a:t>
            </a:r>
            <a:r>
              <a:rPr lang="en-US" sz="1200" i="1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:</a:t>
            </a:r>
            <a:endParaRPr lang="en-US" sz="1200" dirty="0">
              <a:highlight>
                <a:srgbClr val="00FFFF"/>
              </a:highlight>
            </a:endParaRPr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2080" y="2423160"/>
            <a:ext cx="274320" cy="274320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5623560" y="24231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"Concluir o primeiro curso"</a:t>
            </a:r>
            <a:endParaRPr lang="en-US" sz="1300" dirty="0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2080" y="2926080"/>
            <a:ext cx="274320" cy="2743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623560" y="29260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"Montar meu currículo"</a:t>
            </a:r>
            <a:endParaRPr lang="en-US" sz="1300" dirty="0"/>
          </a:p>
        </p:txBody>
      </p:sp>
      <p:pic>
        <p:nvPicPr>
          <p:cNvPr id="20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2080" y="3429000"/>
            <a:ext cx="274320" cy="27432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5623560" y="34290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"Voltar para a escola"</a:t>
            </a:r>
            <a:endParaRPr lang="en-US" sz="1300" dirty="0"/>
          </a:p>
        </p:txBody>
      </p:sp>
      <p:sp>
        <p:nvSpPr>
          <p:cNvPr id="22" name="Shape 15"/>
          <p:cNvSpPr/>
          <p:nvPr/>
        </p:nvSpPr>
        <p:spPr>
          <a:xfrm>
            <a:off x="640080" y="4526280"/>
            <a:ext cx="7955280" cy="365760"/>
          </a:xfrm>
          <a:prstGeom prst="rect">
            <a:avLst/>
          </a:prstGeom>
          <a:solidFill>
            <a:srgbClr val="D4A853">
              <a:alpha val="7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3" name="Text 16"/>
          <p:cNvSpPr/>
          <p:nvPr/>
        </p:nvSpPr>
        <p:spPr>
          <a:xfrm>
            <a:off x="914400" y="452628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i="1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governança determina: cada participante deve ter ao menos 1 meta registrada nos primeiros 30 dias.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D29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 7 A 9: ACOLHIMENTO E CONFIANÇA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3931920" cy="1828800"/>
          </a:xfrm>
          <a:prstGeom prst="rect">
            <a:avLst/>
          </a:prstGeom>
          <a:solidFill>
            <a:srgbClr val="3D353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914400" y="1143000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270" y="1245870"/>
            <a:ext cx="205740" cy="2057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508760" y="117043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Pacto de Acolhimento</a:t>
            </a:r>
            <a:endParaRPr lang="en-US" sz="1600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737360"/>
            <a:ext cx="182880" cy="1828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188720" y="16916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Escuta ativa</a:t>
            </a:r>
            <a:endParaRPr lang="en-US" sz="1300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1993392"/>
            <a:ext cx="182880" cy="18288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188720" y="1947672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julgamento</a:t>
            </a:r>
            <a:endParaRPr lang="en-US" sz="1300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49424"/>
            <a:ext cx="182880" cy="1828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1188720" y="2203704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Privacidade</a:t>
            </a:r>
            <a:endParaRPr lang="en-US" sz="1300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505456"/>
            <a:ext cx="182880" cy="18288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1188720" y="245973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Respeito às histórias</a:t>
            </a:r>
            <a:endParaRPr lang="en-US" sz="1300" dirty="0"/>
          </a:p>
        </p:txBody>
      </p:sp>
      <p:sp>
        <p:nvSpPr>
          <p:cNvPr id="16" name="Shape 9"/>
          <p:cNvSpPr/>
          <p:nvPr/>
        </p:nvSpPr>
        <p:spPr>
          <a:xfrm>
            <a:off x="4846320" y="1005840"/>
            <a:ext cx="3749040" cy="1828800"/>
          </a:xfrm>
          <a:prstGeom prst="rect">
            <a:avLst/>
          </a:prstGeom>
          <a:solidFill>
            <a:srgbClr val="3D353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7" name="Shape 10"/>
          <p:cNvSpPr/>
          <p:nvPr/>
        </p:nvSpPr>
        <p:spPr>
          <a:xfrm>
            <a:off x="5120640" y="1143000"/>
            <a:ext cx="411480" cy="411480"/>
          </a:xfrm>
          <a:prstGeom prst="ellipse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8" name="Image 5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3510" y="1245870"/>
            <a:ext cx="205740" cy="205740"/>
          </a:xfrm>
          <a:prstGeom prst="rect">
            <a:avLst/>
          </a:prstGeom>
        </p:spPr>
      </p:pic>
      <p:sp>
        <p:nvSpPr>
          <p:cNvPr id="19" name="Text 11"/>
          <p:cNvSpPr/>
          <p:nvPr/>
        </p:nvSpPr>
        <p:spPr>
          <a:xfrm>
            <a:off x="5715000" y="1170432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Confiança e Celebrações</a:t>
            </a:r>
            <a:endParaRPr lang="en-US" sz="1600" dirty="0"/>
          </a:p>
        </p:txBody>
      </p:sp>
      <p:sp>
        <p:nvSpPr>
          <p:cNvPr id="20" name="Text 12"/>
          <p:cNvSpPr/>
          <p:nvPr/>
        </p:nvSpPr>
        <p:spPr>
          <a:xfrm>
            <a:off x="5120640" y="1691640"/>
            <a:ext cx="3200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Escuta ativa e feedbacks frequentes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"Momento Conquista" semanal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Reconhecimento público dos avanços</a:t>
            </a:r>
            <a:endParaRPr lang="en-US" sz="1200" dirty="0"/>
          </a:p>
        </p:txBody>
      </p:sp>
      <p:sp>
        <p:nvSpPr>
          <p:cNvPr id="21" name="Shape 13"/>
          <p:cNvSpPr/>
          <p:nvPr/>
        </p:nvSpPr>
        <p:spPr>
          <a:xfrm>
            <a:off x="640080" y="3108960"/>
            <a:ext cx="3931920" cy="1371600"/>
          </a:xfrm>
          <a:prstGeom prst="rect">
            <a:avLst/>
          </a:prstGeom>
          <a:solidFill>
            <a:srgbClr val="3D353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2" name="Shape 14"/>
          <p:cNvSpPr/>
          <p:nvPr/>
        </p:nvSpPr>
        <p:spPr>
          <a:xfrm>
            <a:off x="914400" y="3246120"/>
            <a:ext cx="365760" cy="36576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23" name="Image 6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5840" y="3337560"/>
            <a:ext cx="182880" cy="182880"/>
          </a:xfrm>
          <a:prstGeom prst="rect">
            <a:avLst/>
          </a:prstGeom>
        </p:spPr>
      </p:pic>
      <p:sp>
        <p:nvSpPr>
          <p:cNvPr id="24" name="Text 15"/>
          <p:cNvSpPr/>
          <p:nvPr/>
        </p:nvSpPr>
        <p:spPr>
          <a:xfrm>
            <a:off x="1463040" y="32461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Check-in </a:t>
            </a:r>
            <a:r>
              <a:rPr lang="en-US" sz="1500" b="1" dirty="0">
                <a:solidFill>
                  <a:srgbClr val="FFFFFF"/>
                </a:solidFill>
                <a:highlight>
                  <a:srgbClr val="00FFFF"/>
                </a:highlight>
                <a:latin typeface="Georgia" pitchFamily="34" charset="0"/>
                <a:ea typeface="Georgia" pitchFamily="34" charset="-122"/>
                <a:cs typeface="Georgia" pitchFamily="34" charset="-120"/>
              </a:rPr>
              <a:t>“Como </a:t>
            </a:r>
            <a:r>
              <a:rPr lang="en-US" sz="1500" b="1" dirty="0" err="1">
                <a:solidFill>
                  <a:srgbClr val="FFFFFF"/>
                </a:solidFill>
                <a:highlight>
                  <a:srgbClr val="00FFFF"/>
                </a:highlight>
                <a:latin typeface="Georgia" pitchFamily="34" charset="0"/>
                <a:ea typeface="Georgia" pitchFamily="34" charset="-122"/>
                <a:cs typeface="Georgia" pitchFamily="34" charset="-120"/>
              </a:rPr>
              <a:t>estou</a:t>
            </a:r>
            <a:r>
              <a:rPr lang="en-US" sz="1500" b="1" dirty="0">
                <a:solidFill>
                  <a:srgbClr val="FFFFFF"/>
                </a:solidFill>
                <a:highlight>
                  <a:srgbClr val="00FFFF"/>
                </a:highlight>
                <a:latin typeface="Georgia" pitchFamily="34" charset="0"/>
                <a:ea typeface="Georgia" pitchFamily="34" charset="-122"/>
                <a:cs typeface="Georgia" pitchFamily="34" charset="-120"/>
              </a:rPr>
              <a:t>”</a:t>
            </a:r>
            <a:endParaRPr lang="en-US" sz="1500" dirty="0">
              <a:highlight>
                <a:srgbClr val="00FFFF"/>
              </a:highlight>
            </a:endParaRPr>
          </a:p>
        </p:txBody>
      </p:sp>
      <p:sp>
        <p:nvSpPr>
          <p:cNvPr id="25" name="Text 16"/>
          <p:cNvSpPr/>
          <p:nvPr/>
        </p:nvSpPr>
        <p:spPr>
          <a:xfrm>
            <a:off x="914400" y="3703320"/>
            <a:ext cx="33832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minutos no início de </a:t>
            </a:r>
            <a:r>
              <a:rPr lang="en-US" sz="1200" dirty="0" err="1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</a:t>
            </a: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</a:t>
            </a: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200" dirty="0" err="1">
                <a:solidFill>
                  <a:srgbClr val="E7E8D1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exemplos</a:t>
            </a: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cartões coloridos, escala ou palavra-chave.</a:t>
            </a:r>
            <a:endParaRPr lang="en-US" sz="1200" dirty="0"/>
          </a:p>
        </p:txBody>
      </p:sp>
      <p:sp>
        <p:nvSpPr>
          <p:cNvPr id="26" name="Shape 17"/>
          <p:cNvSpPr/>
          <p:nvPr/>
        </p:nvSpPr>
        <p:spPr>
          <a:xfrm>
            <a:off x="4846320" y="3108960"/>
            <a:ext cx="3749040" cy="1371600"/>
          </a:xfrm>
          <a:prstGeom prst="rect">
            <a:avLst/>
          </a:prstGeom>
          <a:solidFill>
            <a:srgbClr val="3D3530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7" name="Shape 18"/>
          <p:cNvSpPr/>
          <p:nvPr/>
        </p:nvSpPr>
        <p:spPr>
          <a:xfrm>
            <a:off x="5120640" y="3246120"/>
            <a:ext cx="365760" cy="36576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28" name="Image 7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12080" y="3337560"/>
            <a:ext cx="182880" cy="182880"/>
          </a:xfrm>
          <a:prstGeom prst="rect">
            <a:avLst/>
          </a:prstGeom>
        </p:spPr>
      </p:pic>
      <p:sp>
        <p:nvSpPr>
          <p:cNvPr id="29" name="Text 19"/>
          <p:cNvSpPr/>
          <p:nvPr/>
        </p:nvSpPr>
        <p:spPr>
          <a:xfrm>
            <a:off x="5669280" y="32461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Contato Ativo</a:t>
            </a:r>
            <a:endParaRPr lang="en-US" sz="1500" dirty="0"/>
          </a:p>
        </p:txBody>
      </p:sp>
      <p:sp>
        <p:nvSpPr>
          <p:cNvPr id="30" name="Text 20"/>
          <p:cNvSpPr/>
          <p:nvPr/>
        </p:nvSpPr>
        <p:spPr>
          <a:xfrm>
            <a:off x="5120640" y="370332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7E8D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Protocolo institucional: após 2 faltas, mensagem acolhedora via WhatsApp + convite para retornar.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 10 A 15: FERRAMENTAS DE GESTÃO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393192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73152" cy="18288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1005840" y="1188720"/>
            <a:ext cx="384048" cy="384048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852" y="1284732"/>
            <a:ext cx="192024" cy="192024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11887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Autoconfiança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005840" y="1691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Abordar medos e inseguranças abertamente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 err="1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Normalização</a:t>
            </a: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da </a:t>
            </a:r>
            <a:r>
              <a:rPr lang="en-US" sz="1200" dirty="0" err="1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vulnerabilidade</a:t>
            </a:r>
            <a:r>
              <a:rPr lang="en-US" sz="1200" dirty="0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</a:t>
            </a:r>
            <a:r>
              <a:rPr lang="en-US" sz="1200" dirty="0" err="1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</a:t>
            </a: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quinzenalmente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Narrativa positiva sobre a trajetória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846320" y="1051560"/>
            <a:ext cx="374904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8"/>
          <p:cNvSpPr/>
          <p:nvPr/>
        </p:nvSpPr>
        <p:spPr>
          <a:xfrm>
            <a:off x="4846320" y="1051560"/>
            <a:ext cx="73152" cy="1828800"/>
          </a:xfrm>
          <a:prstGeom prst="rect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5212080" y="1188720"/>
            <a:ext cx="384048" cy="384048"/>
          </a:xfrm>
          <a:prstGeom prst="ellipse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08092" y="1284732"/>
            <a:ext cx="192024" cy="192024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760720" y="1188720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Registro de Transformações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5212080" y="169164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Diário de Transformação mensal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Relatório de Forças a cada 30 dias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Histórias de trajetória compartilhadas</a:t>
            </a:r>
            <a:endParaRPr lang="en-US" sz="1200" dirty="0"/>
          </a:p>
        </p:txBody>
      </p:sp>
      <p:sp>
        <p:nvSpPr>
          <p:cNvPr id="16" name="Shape 12"/>
          <p:cNvSpPr/>
          <p:nvPr/>
        </p:nvSpPr>
        <p:spPr>
          <a:xfrm>
            <a:off x="640080" y="3200400"/>
            <a:ext cx="795528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7" name="Shape 13"/>
          <p:cNvSpPr/>
          <p:nvPr/>
        </p:nvSpPr>
        <p:spPr>
          <a:xfrm>
            <a:off x="640080" y="3200400"/>
            <a:ext cx="7955280" cy="411480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8" name="Text 14"/>
          <p:cNvSpPr/>
          <p:nvPr/>
        </p:nvSpPr>
        <p:spPr>
          <a:xfrm>
            <a:off x="640080" y="3200400"/>
            <a:ext cx="7955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INSTRUMENTOS DE GESTÃO APROVADOS PELA GOVERNANÇA</a:t>
            </a:r>
            <a:endParaRPr lang="en-US" sz="1300" dirty="0"/>
          </a:p>
        </p:txBody>
      </p:sp>
      <p:sp>
        <p:nvSpPr>
          <p:cNvPr id="19" name="Text 15"/>
          <p:cNvSpPr/>
          <p:nvPr/>
        </p:nvSpPr>
        <p:spPr>
          <a:xfrm>
            <a:off x="914400" y="37033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Painel de Progressos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914400" y="40233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jovem move seu cartão ao concluir atividades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3566160" y="37033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Ficha de Necessidades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3566160" y="40233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Emoção, estudo, trabalho, rotina — aplicada na entrada</a:t>
            </a:r>
            <a:endParaRPr lang="en-US" sz="1100" dirty="0"/>
          </a:p>
        </p:txBody>
      </p:sp>
      <p:sp>
        <p:nvSpPr>
          <p:cNvPr id="23" name="Text 19"/>
          <p:cNvSpPr/>
          <p:nvPr/>
        </p:nvSpPr>
        <p:spPr>
          <a:xfrm>
            <a:off x="6217920" y="37033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Tema da Semana</a:t>
            </a:r>
            <a:endParaRPr lang="en-US" sz="1200" dirty="0"/>
          </a:p>
        </p:txBody>
      </p:sp>
      <p:sp>
        <p:nvSpPr>
          <p:cNvPr id="24" name="Text 20"/>
          <p:cNvSpPr/>
          <p:nvPr/>
        </p:nvSpPr>
        <p:spPr>
          <a:xfrm>
            <a:off x="6217920" y="4023360"/>
            <a:ext cx="2286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Atividades reflexivas sobre fragilidades e potencialidades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 16 A 18: COMUNICAÇÃO E PARCERIAS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3931920" cy="2286000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73152" cy="22860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1005840" y="1234440"/>
            <a:ext cx="411480" cy="41148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710" y="1337310"/>
            <a:ext cx="205740" cy="2057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12344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Embaixadores da Aldeia</a:t>
            </a:r>
            <a:endParaRPr lang="en-US" sz="1700" dirty="0"/>
          </a:p>
        </p:txBody>
      </p:sp>
      <p:sp>
        <p:nvSpPr>
          <p:cNvPr id="9" name="Text 6"/>
          <p:cNvSpPr/>
          <p:nvPr/>
        </p:nvSpPr>
        <p:spPr>
          <a:xfrm>
            <a:off x="1005840" y="182880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Participantes compartilham experiências com novos jovens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Atividade "Eu Recomendo Porque..."</a:t>
            </a:r>
            <a:endParaRPr lang="en-US" sz="12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Comunicar o que gera recomendações espontâneas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846320" y="1051560"/>
            <a:ext cx="3749040" cy="2286000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1" name="Shape 8"/>
          <p:cNvSpPr/>
          <p:nvPr/>
        </p:nvSpPr>
        <p:spPr>
          <a:xfrm>
            <a:off x="4846320" y="1051560"/>
            <a:ext cx="73152" cy="2286000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5212080" y="1234440"/>
            <a:ext cx="411480" cy="41148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14950" y="1337310"/>
            <a:ext cx="205740" cy="2057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806440" y="123444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5B8C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Parcerias Estratégicas</a:t>
            </a:r>
            <a:endParaRPr lang="en-US" sz="1700" dirty="0"/>
          </a:p>
        </p:txBody>
      </p:sp>
      <p:sp>
        <p:nvSpPr>
          <p:cNvPr id="15" name="Text 11"/>
          <p:cNvSpPr/>
          <p:nvPr/>
        </p:nvSpPr>
        <p:spPr>
          <a:xfrm>
            <a:off x="5212080" y="1828800"/>
            <a:ext cx="3108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Aldeia como articuladora de caminhos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Parcerias com escolas, empresas e serviços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Mural </a:t>
            </a:r>
            <a:r>
              <a:rPr lang="en-US" sz="1250" dirty="0" err="1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institucional</a:t>
            </a: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50" dirty="0" err="1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permanente</a:t>
            </a:r>
            <a:endParaRPr lang="en-US" sz="12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Comunicação clara para stakeholders</a:t>
            </a:r>
            <a:endParaRPr lang="en-US" sz="1250" dirty="0"/>
          </a:p>
        </p:txBody>
      </p:sp>
      <p:sp>
        <p:nvSpPr>
          <p:cNvPr id="16" name="Shape 12"/>
          <p:cNvSpPr/>
          <p:nvPr/>
        </p:nvSpPr>
        <p:spPr>
          <a:xfrm>
            <a:off x="640080" y="3840480"/>
            <a:ext cx="7955280" cy="822960"/>
          </a:xfrm>
          <a:prstGeom prst="rect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7" name="Text 13"/>
          <p:cNvSpPr/>
          <p:nvPr/>
        </p:nvSpPr>
        <p:spPr>
          <a:xfrm>
            <a:off x="914400" y="384048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Papel institucional: a Aldeia é ponto de partida para novos caminhos.</a:t>
            </a:r>
            <a:endParaRPr lang="en-US" sz="13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Cada participante que recomenda a Aldeia é prova viva da nossa governança.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D29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109728" y="2194560"/>
            <a:ext cx="3657600" cy="54864"/>
          </a:xfrm>
          <a:prstGeom prst="rect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3657600" y="731520"/>
            <a:ext cx="731520" cy="73152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480" y="914400"/>
            <a:ext cx="365760" cy="36576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4663440" y="1280160"/>
            <a:ext cx="548640" cy="54864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141732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731520" y="2377440"/>
            <a:ext cx="73152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Governança que</a:t>
            </a:r>
            <a:endParaRPr lang="en-US" sz="38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 vidas.</a:t>
            </a:r>
            <a:endParaRPr lang="en-US" sz="3800" dirty="0"/>
          </a:p>
        </p:txBody>
      </p:sp>
      <p:sp>
        <p:nvSpPr>
          <p:cNvPr id="9" name="Text 5"/>
          <p:cNvSpPr/>
          <p:nvPr/>
        </p:nvSpPr>
        <p:spPr>
          <a:xfrm>
            <a:off x="731520" y="37490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Aldeia do </a:t>
            </a:r>
            <a:r>
              <a:rPr lang="en-US" sz="1400" dirty="0" err="1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Futuro</a:t>
            </a:r>
            <a:r>
              <a:rPr lang="en-US" sz="1400" dirty="0">
                <a:solidFill>
                  <a:srgbClr val="A7BE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/ 2026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731520" y="420624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Obrigado(a) pela dedicação de cada um.</a:t>
            </a:r>
            <a:endParaRPr lang="en-US" sz="1600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Juntos, </a:t>
            </a:r>
            <a:r>
              <a:rPr lang="en-US" sz="1600" i="1" dirty="0" err="1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fortalecemos</a:t>
            </a:r>
            <a:r>
              <a:rPr lang="en-US" sz="1600" i="1" dirty="0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o </a:t>
            </a:r>
            <a:r>
              <a:rPr lang="en-US" sz="1600" i="1" dirty="0" err="1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</a:t>
            </a:r>
            <a:r>
              <a:rPr lang="en-US" sz="1600" i="1" dirty="0">
                <a:solidFill>
                  <a:srgbClr val="D4A85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 QUE UM NOVO MODELO?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960120"/>
            <a:ext cx="8503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governança da Aldeia evolui para atender melhor </a:t>
            </a:r>
            <a:r>
              <a:rPr lang="en-US" sz="1400" i="1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nosso</a:t>
            </a:r>
            <a:r>
              <a:rPr lang="en-US" sz="1400" i="1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público</a:t>
            </a:r>
            <a:r>
              <a:rPr lang="en-US" sz="1400" i="1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e </a:t>
            </a:r>
            <a:r>
              <a:rPr lang="en-US" sz="1400" i="1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fortalecer</a:t>
            </a:r>
            <a:r>
              <a:rPr lang="en-US" sz="1400" i="1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1400" i="1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cultura</a:t>
            </a:r>
            <a:r>
              <a:rPr lang="en-US" sz="1400" i="1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organizacional</a:t>
            </a:r>
            <a:r>
              <a:rPr lang="en-US" sz="1400" i="1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colaborativa</a:t>
            </a:r>
            <a:endParaRPr lang="en-US" sz="1400" dirty="0">
              <a:highlight>
                <a:srgbClr val="00FFFF"/>
              </a:highlight>
            </a:endParaRPr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1554480"/>
            <a:ext cx="256032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1508760" y="1828800"/>
            <a:ext cx="502920" cy="50292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4490" y="1954530"/>
            <a:ext cx="251460" cy="2514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22960" y="24688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 err="1">
                <a:solidFill>
                  <a:srgbClr val="2D2926"/>
                </a:solidFill>
                <a:highlight>
                  <a:srgbClr val="00FFFF"/>
                </a:highlight>
                <a:latin typeface="Georgia" pitchFamily="34" charset="0"/>
                <a:ea typeface="Georgia" pitchFamily="34" charset="-122"/>
                <a:cs typeface="Georgia" pitchFamily="34" charset="-120"/>
              </a:rPr>
              <a:t>Identificação</a:t>
            </a:r>
            <a:endParaRPr lang="en-US" sz="1600" dirty="0">
              <a:highlight>
                <a:srgbClr val="00FFFF"/>
              </a:highlight>
            </a:endParaRPr>
          </a:p>
          <a:p>
            <a:pPr marL="0" indent="0" algn="ctr">
              <a:buNone/>
            </a:pPr>
            <a:r>
              <a:rPr lang="en-US" sz="1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Personas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22960" y="315468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Mapeamento do perfil dos participantes: jovens e adultos, majoritariamente feminino, com diferentes momentos de vida e necessidades.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3474720" y="155448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3474720" y="1554480"/>
            <a:ext cx="2560320" cy="73152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4343400" y="1828800"/>
            <a:ext cx="502920" cy="502920"/>
          </a:xfrm>
          <a:prstGeom prst="ellipse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9130" y="1954530"/>
            <a:ext cx="251460" cy="2514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657600" y="24688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Estratégicas</a:t>
            </a:r>
            <a:endParaRPr lang="en-US" sz="1600" dirty="0"/>
          </a:p>
        </p:txBody>
      </p:sp>
      <p:sp>
        <p:nvSpPr>
          <p:cNvPr id="16" name="Text 12"/>
          <p:cNvSpPr/>
          <p:nvPr/>
        </p:nvSpPr>
        <p:spPr>
          <a:xfrm>
            <a:off x="3657600" y="315468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ações estruturantes definidas pela governança para orientar toda a atuação dos colaboradores e educadores.</a:t>
            </a:r>
            <a:endParaRPr lang="en-US" sz="1150" dirty="0"/>
          </a:p>
        </p:txBody>
      </p:sp>
      <p:sp>
        <p:nvSpPr>
          <p:cNvPr id="17" name="Shape 13"/>
          <p:cNvSpPr/>
          <p:nvPr/>
        </p:nvSpPr>
        <p:spPr>
          <a:xfrm>
            <a:off x="6309360" y="1554480"/>
            <a:ext cx="256032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8" name="Shape 14"/>
          <p:cNvSpPr/>
          <p:nvPr/>
        </p:nvSpPr>
        <p:spPr>
          <a:xfrm>
            <a:off x="6309360" y="1554480"/>
            <a:ext cx="2560320" cy="73152"/>
          </a:xfrm>
          <a:prstGeom prst="rect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9" name="Shape 15"/>
          <p:cNvSpPr/>
          <p:nvPr/>
        </p:nvSpPr>
        <p:spPr>
          <a:xfrm>
            <a:off x="7178040" y="1828800"/>
            <a:ext cx="502920" cy="502920"/>
          </a:xfrm>
          <a:prstGeom prst="ellipse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2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3770" y="1954530"/>
            <a:ext cx="251460" cy="25146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6492240" y="2468880"/>
            <a:ext cx="21945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Modelo de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Gestão por Trilhas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6492240" y="3154680"/>
            <a:ext cx="21945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de acompanhamento com trilhas, níveis, metas e indicadores para garantir impacto e transparência.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45132D3-D58B-0702-5F2D-4B1A59F2D3A6}"/>
              </a:ext>
            </a:extLst>
          </p:cNvPr>
          <p:cNvSpPr txBox="1"/>
          <p:nvPr/>
        </p:nvSpPr>
        <p:spPr>
          <a:xfrm>
            <a:off x="750716" y="1431378"/>
            <a:ext cx="164710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Valores inspiram e direcionam a forma como atuamos, os resultados que alcançamos e os impactos de transformação benéfica que provocamos.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A8F7010-345C-FCA3-1BC7-1A85CAB80E03}"/>
              </a:ext>
            </a:extLst>
          </p:cNvPr>
          <p:cNvSpPr txBox="1"/>
          <p:nvPr/>
        </p:nvSpPr>
        <p:spPr>
          <a:xfrm>
            <a:off x="2397821" y="1293812"/>
            <a:ext cx="6746179" cy="3277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S</a:t>
            </a:r>
            <a:r>
              <a:rPr lang="pt-BR" sz="1350" b="1" dirty="0"/>
              <a:t>erviço - </a:t>
            </a:r>
            <a:r>
              <a:rPr lang="pt-BR" sz="1050" dirty="0"/>
              <a:t>Servimos, porque é o que tem que ser feito. Acreditamos que toda pessoa tem valor e traz em si potenciais a serem despertados e desenvolvidos. Nosso servir é concreto, humano e respeitoso, com foco na transformação real. Porque servir é praticar o amor ao próximo como contribuição para sua felicidade.</a:t>
            </a:r>
          </a:p>
          <a:p>
            <a:endParaRPr lang="pt-BR" sz="600" dirty="0"/>
          </a:p>
          <a:p>
            <a:r>
              <a:rPr lang="pt-BR" sz="2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É</a:t>
            </a:r>
            <a:r>
              <a:rPr lang="pt-BR" sz="1350" b="1" dirty="0"/>
              <a:t>tica - </a:t>
            </a:r>
            <a:r>
              <a:rPr lang="pt-BR" sz="1050" dirty="0"/>
              <a:t>Agimos com integridade, clareza, transparência, excelência e foco no bem comum. Coerência e verdade são inegociáveis, com beneficiários, parceiros, equipe e sociedade. Porque para nós, ética e excelência resultam em respeito com a vida de quem confia na Aldeia do Futuro.</a:t>
            </a:r>
          </a:p>
          <a:p>
            <a:endParaRPr lang="pt-BR" sz="600" dirty="0"/>
          </a:p>
          <a:p>
            <a:r>
              <a:rPr lang="pt-BR" sz="2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R</a:t>
            </a:r>
            <a:r>
              <a:rPr lang="pt-BR" sz="1350" b="1" dirty="0"/>
              <a:t>esponsabilidade compartilhada - </a:t>
            </a:r>
            <a:r>
              <a:rPr lang="pt-BR" sz="1050" dirty="0"/>
              <a:t>A Aldeia do Futuro apoia, orienta e caminha junto, lado a lado, pois acreditamos no protagonismo das pessoas, incentivando sua autonomia, disciplina e proatividade. </a:t>
            </a:r>
            <a:br>
              <a:rPr lang="pt-BR" sz="600" dirty="0"/>
            </a:br>
            <a:endParaRPr lang="pt-BR" sz="600" dirty="0"/>
          </a:p>
          <a:p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</a:t>
            </a:r>
            <a:r>
              <a:rPr lang="pt-BR" sz="1350" b="1" dirty="0"/>
              <a:t>sperança - </a:t>
            </a:r>
            <a:r>
              <a:rPr lang="pt-BR" sz="1050" dirty="0"/>
              <a:t>Esperança sem caminho se torna frustração, por isso, trabalhamos com método, orientação prática, metas e acompanhamento. Nossa fé no futuro é ativa: clareza, plano e ação.</a:t>
            </a:r>
          </a:p>
          <a:p>
            <a:endParaRPr lang="pt-BR" sz="600" dirty="0"/>
          </a:p>
          <a:p>
            <a:r>
              <a:rPr lang="pt-BR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U</a:t>
            </a:r>
            <a:r>
              <a:rPr lang="pt-BR" sz="1200" b="1" dirty="0"/>
              <a:t>nião - </a:t>
            </a:r>
            <a:r>
              <a:rPr lang="pt-BR" sz="1050" dirty="0"/>
              <a:t>As pessoas são nossa prioridade. Acolhimento, empatia e interdependência são pilares da nossa cultura colaborativa, sustentando, com firmeza e cuidado, o senso de pertencimento em um ambiente que aproxima e integra as pessoas em uma rede de apoio que viabiliza sonhos, aspirações e recomeços.</a:t>
            </a: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A396954F-266F-F467-7D7D-A578AF612B57}"/>
              </a:ext>
            </a:extLst>
          </p:cNvPr>
          <p:cNvSpPr/>
          <p:nvPr/>
        </p:nvSpPr>
        <p:spPr>
          <a:xfrm>
            <a:off x="750716" y="36576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3600" b="1" cap="all" dirty="0">
                <a:solidFill>
                  <a:schemeClr val="accent6">
                    <a:lumMod val="75000"/>
                  </a:schemeClr>
                </a:solidFill>
              </a:rPr>
              <a:t>Valores Humanos</a:t>
            </a:r>
            <a:endParaRPr lang="pt-BR" sz="3600" cap="all" dirty="0"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5" name="Shape 2">
            <a:extLst>
              <a:ext uri="{FF2B5EF4-FFF2-40B4-BE49-F238E27FC236}">
                <a16:creationId xmlns:a16="http://schemas.microsoft.com/office/drawing/2014/main" id="{6DBFAB88-FAF6-22E3-AB20-EDEB557F41EB}"/>
              </a:ext>
            </a:extLst>
          </p:cNvPr>
          <p:cNvSpPr/>
          <p:nvPr/>
        </p:nvSpPr>
        <p:spPr>
          <a:xfrm>
            <a:off x="750716" y="608075"/>
            <a:ext cx="3807324" cy="45719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>
            <a:extLst>
              <a:ext uri="{FF2B5EF4-FFF2-40B4-BE49-F238E27FC236}">
                <a16:creationId xmlns:a16="http://schemas.microsoft.com/office/drawing/2014/main" id="{CC33A469-A0A7-E6BF-0D29-6E9BF315AAA6}"/>
              </a:ext>
            </a:extLst>
          </p:cNvPr>
          <p:cNvSpPr/>
          <p:nvPr/>
        </p:nvSpPr>
        <p:spPr>
          <a:xfrm>
            <a:off x="640080" y="1531443"/>
            <a:ext cx="73152" cy="246888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121A934-5CC3-7F3A-B610-CDA7219B1903}"/>
              </a:ext>
            </a:extLst>
          </p:cNvPr>
          <p:cNvSpPr txBox="1"/>
          <p:nvPr/>
        </p:nvSpPr>
        <p:spPr>
          <a:xfrm>
            <a:off x="640080" y="612202"/>
            <a:ext cx="817341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i="1" dirty="0">
                <a:solidFill>
                  <a:schemeClr val="accent6">
                    <a:lumMod val="75000"/>
                  </a:schemeClr>
                </a:solidFill>
              </a:rPr>
              <a:t>Valores são pontos de partida onde enraizamos nossas ações. Este é o farol que nos guia, o norte do que fazemos e de como queremos fazer.</a:t>
            </a:r>
          </a:p>
        </p:txBody>
      </p:sp>
      <p:sp>
        <p:nvSpPr>
          <p:cNvPr id="9" name="Shape 15">
            <a:extLst>
              <a:ext uri="{FF2B5EF4-FFF2-40B4-BE49-F238E27FC236}">
                <a16:creationId xmlns:a16="http://schemas.microsoft.com/office/drawing/2014/main" id="{623E6BE8-1E5A-413F-97A8-0591B5542A38}"/>
              </a:ext>
            </a:extLst>
          </p:cNvPr>
          <p:cNvSpPr/>
          <p:nvPr/>
        </p:nvSpPr>
        <p:spPr>
          <a:xfrm>
            <a:off x="858210" y="4586243"/>
            <a:ext cx="7955280" cy="548640"/>
          </a:xfrm>
          <a:prstGeom prst="rect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0" name="Text 16">
            <a:extLst>
              <a:ext uri="{FF2B5EF4-FFF2-40B4-BE49-F238E27FC236}">
                <a16:creationId xmlns:a16="http://schemas.microsoft.com/office/drawing/2014/main" id="{8A4F464A-B7A8-0C1D-2368-E4CDD6F313E6}"/>
              </a:ext>
            </a:extLst>
          </p:cNvPr>
          <p:cNvSpPr/>
          <p:nvPr/>
        </p:nvSpPr>
        <p:spPr>
          <a:xfrm>
            <a:off x="1132530" y="4586243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i="1" dirty="0">
                <a:solidFill>
                  <a:schemeClr val="accent4"/>
                </a:solidFill>
                <a:ea typeface="Georgia" pitchFamily="34" charset="-122"/>
                <a:cs typeface="Georgia" pitchFamily="34" charset="-120"/>
              </a:rPr>
              <a:t>“</a:t>
            </a:r>
            <a:r>
              <a:rPr lang="pt-BR" sz="1400" i="1" dirty="0">
                <a:solidFill>
                  <a:schemeClr val="accent4"/>
                </a:solidFill>
                <a:ea typeface="Georgia" pitchFamily="34" charset="-122"/>
                <a:cs typeface="Georgia" pitchFamily="34" charset="-120"/>
              </a:rPr>
              <a:t>C</a:t>
            </a:r>
            <a:r>
              <a:rPr lang="pt-BR" sz="1400" i="1" dirty="0">
                <a:solidFill>
                  <a:schemeClr val="accent4"/>
                </a:solidFill>
              </a:rPr>
              <a:t>ada colaborador, participante e parceiro da Aldeia do Futuro compartilha conosco a crença e a prática destes valores humanos centrados na verdade, retidão, paz, amor e não-violência.</a:t>
            </a:r>
            <a:r>
              <a:rPr lang="en-US" sz="1400" i="1" dirty="0">
                <a:solidFill>
                  <a:schemeClr val="accent4"/>
                </a:solidFill>
              </a:rPr>
              <a:t>”</a:t>
            </a:r>
            <a:endParaRPr lang="pt-BR" sz="1400" i="1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2467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72700" y="5291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O QUE NOS MOVE </a:t>
            </a:r>
            <a:endParaRPr lang="pt-BR" sz="3600" dirty="0"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Shape 2"/>
          <p:cNvSpPr/>
          <p:nvPr/>
        </p:nvSpPr>
        <p:spPr>
          <a:xfrm>
            <a:off x="772700" y="608075"/>
            <a:ext cx="3464250" cy="45719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280160"/>
            <a:ext cx="7955281" cy="3044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1280160"/>
            <a:ext cx="73152" cy="246888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1005840" y="1463040"/>
            <a:ext cx="457200" cy="45720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" y="1577340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45920" y="1463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750716" y="1805940"/>
            <a:ext cx="76425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Desenvolver pessoas e ampliar horizontes para despertar a </a:t>
            </a:r>
            <a:r>
              <a:rPr lang="pt-BR" b="1" i="1" dirty="0" err="1">
                <a:solidFill>
                  <a:schemeClr val="accent6">
                    <a:lumMod val="75000"/>
                  </a:schemeClr>
                </a:solidFill>
              </a:rPr>
              <a:t>consciência</a:t>
            </a:r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 sobre suas infinitas possibilidades. </a:t>
            </a:r>
          </a:p>
          <a:p>
            <a:endParaRPr lang="pt-BR" sz="1400" dirty="0"/>
          </a:p>
          <a:p>
            <a:r>
              <a:rPr lang="pt-BR" sz="1200" dirty="0"/>
              <a:t>	Acreditamos que todo ser humano carrega dentro de si um potencial que sempre pode 	florescer. </a:t>
            </a:r>
          </a:p>
          <a:p>
            <a:r>
              <a:rPr lang="pt-BR" sz="1200" dirty="0"/>
              <a:t>	Nossa </a:t>
            </a:r>
            <a:r>
              <a:rPr lang="pt-BR" sz="1200" dirty="0" err="1"/>
              <a:t>missão</a:t>
            </a:r>
            <a:r>
              <a:rPr lang="pt-BR" sz="1200" dirty="0"/>
              <a:t> é despertar essa </a:t>
            </a:r>
            <a:r>
              <a:rPr lang="pt-BR" sz="1200" dirty="0" err="1"/>
              <a:t>potência</a:t>
            </a:r>
            <a:r>
              <a:rPr lang="pt-BR" sz="1200" dirty="0"/>
              <a:t> em suas infinitas possibilidades, ser um caminho de 	</a:t>
            </a:r>
            <a:r>
              <a:rPr lang="pt-BR" sz="1200" dirty="0" err="1"/>
              <a:t>presença</a:t>
            </a:r>
            <a:r>
              <a:rPr lang="pt-BR" sz="1200" dirty="0"/>
              <a:t> e </a:t>
            </a:r>
            <a:r>
              <a:rPr lang="pt-BR" sz="1200" dirty="0" err="1"/>
              <a:t>integração</a:t>
            </a:r>
            <a:r>
              <a:rPr lang="pt-BR" sz="1200" dirty="0"/>
              <a:t> para sustentar </a:t>
            </a:r>
            <a:r>
              <a:rPr lang="pt-BR" sz="1200" dirty="0" err="1"/>
              <a:t>decisões</a:t>
            </a:r>
            <a:r>
              <a:rPr lang="pt-BR" sz="1200" dirty="0"/>
              <a:t> conscientes, fortalecendo as pessoas para que 	</a:t>
            </a:r>
            <a:r>
              <a:rPr lang="pt-BR" sz="1200" dirty="0" err="1"/>
              <a:t>reconheçam</a:t>
            </a:r>
            <a:r>
              <a:rPr lang="pt-BR" sz="1200" dirty="0"/>
              <a:t> seu valor, assumam a </a:t>
            </a:r>
            <a:r>
              <a:rPr lang="pt-BR" sz="1200" dirty="0" err="1"/>
              <a:t>direção</a:t>
            </a:r>
            <a:r>
              <a:rPr lang="pt-BR" sz="1200" dirty="0"/>
              <a:t> da </a:t>
            </a:r>
            <a:r>
              <a:rPr lang="pt-BR" sz="1200" dirty="0" err="1"/>
              <a:t>própria</a:t>
            </a:r>
            <a:r>
              <a:rPr lang="pt-BR" sz="1200" dirty="0"/>
              <a:t> vida e construam caminhos com </a:t>
            </a:r>
            <a:r>
              <a:rPr lang="pt-BR" sz="1200" dirty="0" err="1"/>
              <a:t>consciência</a:t>
            </a:r>
            <a:r>
              <a:rPr lang="pt-BR" sz="1200" dirty="0"/>
              <a:t>, dignidade e </a:t>
            </a:r>
            <a:r>
              <a:rPr lang="pt-BR" sz="1200" dirty="0" err="1"/>
              <a:t>propósito</a:t>
            </a:r>
            <a:r>
              <a:rPr lang="pt-BR" sz="1200" dirty="0"/>
              <a:t>. 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Acreditamos que o verdadeiro desenvolvimento acontece quando </a:t>
            </a:r>
            <a:r>
              <a:rPr lang="pt-BR" sz="1200" dirty="0" err="1"/>
              <a:t>alguém</a:t>
            </a:r>
            <a:r>
              <a:rPr lang="pt-BR" sz="1200" dirty="0"/>
              <a:t> passa a se ver como protagonista da </a:t>
            </a:r>
            <a:r>
              <a:rPr lang="pt-BR" sz="1200" dirty="0" err="1"/>
              <a:t>própria</a:t>
            </a:r>
            <a:r>
              <a:rPr lang="pt-BR" sz="1200" dirty="0"/>
              <a:t> </a:t>
            </a:r>
            <a:r>
              <a:rPr lang="pt-BR" sz="1200" dirty="0" err="1"/>
              <a:t>história</a:t>
            </a:r>
            <a:r>
              <a:rPr lang="pt-BR" sz="1200" dirty="0"/>
              <a:t> capaz de escolher, de </a:t>
            </a:r>
            <a:r>
              <a:rPr lang="pt-BR" sz="1200" dirty="0" err="1"/>
              <a:t>recomeçar</a:t>
            </a:r>
            <a:r>
              <a:rPr lang="pt-BR" sz="1200" dirty="0"/>
              <a:t> e de seguir em frente. Mesmo diante de limites e desafios, é </a:t>
            </a:r>
            <a:r>
              <a:rPr lang="pt-BR" sz="1200" dirty="0" err="1"/>
              <a:t>possível</a:t>
            </a:r>
            <a:r>
              <a:rPr lang="pt-BR" sz="1200" dirty="0"/>
              <a:t> ampliar horizontes, descobrir novas possibilidades e transformar a </a:t>
            </a:r>
            <a:r>
              <a:rPr lang="pt-BR" sz="1200" dirty="0" err="1"/>
              <a:t>própria</a:t>
            </a:r>
            <a:r>
              <a:rPr lang="pt-BR" sz="1200" dirty="0"/>
              <a:t> realidade. </a:t>
            </a:r>
          </a:p>
          <a:p>
            <a:endParaRPr lang="pt-BR" sz="1200" dirty="0"/>
          </a:p>
          <a:p>
            <a:r>
              <a:rPr lang="pt-BR" sz="1200" dirty="0" err="1"/>
              <a:t>Contribuímos</a:t>
            </a:r>
            <a:r>
              <a:rPr lang="pt-BR" sz="1200" dirty="0"/>
              <a:t> para uma sociedade onde autonomia, responsabilidade e compromisso com o bem comum caminham juntos. Onde cada pessoa, ao transformar a </a:t>
            </a:r>
            <a:r>
              <a:rPr lang="pt-BR" sz="1200" dirty="0" err="1"/>
              <a:t>própria</a:t>
            </a:r>
            <a:r>
              <a:rPr lang="pt-BR" sz="1200" dirty="0"/>
              <a:t> vida, </a:t>
            </a:r>
            <a:r>
              <a:rPr lang="pt-BR" sz="1200" dirty="0" err="1"/>
              <a:t>também</a:t>
            </a:r>
            <a:r>
              <a:rPr lang="pt-BR" sz="1200" dirty="0"/>
              <a:t> se torna parte da </a:t>
            </a:r>
            <a:r>
              <a:rPr lang="pt-BR" sz="1200" dirty="0" err="1"/>
              <a:t>transformação</a:t>
            </a:r>
            <a:r>
              <a:rPr lang="pt-BR" sz="1200" dirty="0"/>
              <a:t> do mundo ao seu redor. </a:t>
            </a:r>
          </a:p>
          <a:p>
            <a:r>
              <a:rPr lang="pt-BR" sz="1200" dirty="0"/>
              <a:t>A Aldeia do Futuro existe para cultivar esse movimento, onde o reconhecimento do </a:t>
            </a:r>
            <a:r>
              <a:rPr lang="pt-BR" sz="1200" dirty="0" err="1"/>
              <a:t>próprio</a:t>
            </a:r>
            <a:r>
              <a:rPr lang="pt-BR" sz="1200" dirty="0"/>
              <a:t> potencial se transforma em </a:t>
            </a:r>
            <a:r>
              <a:rPr lang="pt-BR" sz="1200" dirty="0" err="1"/>
              <a:t>ação</a:t>
            </a:r>
            <a:r>
              <a:rPr lang="pt-BR" sz="1200" dirty="0"/>
              <a:t>, e a </a:t>
            </a:r>
            <a:r>
              <a:rPr lang="pt-BR" sz="1200" dirty="0" err="1"/>
              <a:t>ação</a:t>
            </a:r>
            <a:r>
              <a:rPr lang="pt-BR" sz="1200" dirty="0"/>
              <a:t> se transforma em novos caminhos, novas </a:t>
            </a:r>
            <a:r>
              <a:rPr lang="pt-BR" sz="1200" dirty="0" err="1"/>
              <a:t>histórias</a:t>
            </a:r>
            <a:r>
              <a:rPr lang="pt-BR" sz="1200" dirty="0"/>
              <a:t> e novos futuros </a:t>
            </a:r>
            <a:r>
              <a:rPr lang="pt-BR" sz="1200" dirty="0" err="1"/>
              <a:t>possíveis</a:t>
            </a:r>
            <a:r>
              <a:rPr lang="pt-BR" sz="1200" dirty="0"/>
              <a:t>. </a:t>
            </a:r>
            <a:endParaRPr lang="pt-BR" sz="1200" dirty="0">
              <a:effectLst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640080" y="4324200"/>
            <a:ext cx="7955280" cy="548640"/>
          </a:xfrm>
          <a:prstGeom prst="rect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914400" y="43242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Aldeia é espaço de aprendizagem significativa e de cuidado."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50716" y="15547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PARA ONDE VAMOS </a:t>
            </a:r>
            <a:endParaRPr lang="pt-BR" sz="3600" dirty="0"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Shape 2"/>
          <p:cNvSpPr/>
          <p:nvPr/>
        </p:nvSpPr>
        <p:spPr>
          <a:xfrm>
            <a:off x="750716" y="608075"/>
            <a:ext cx="3807324" cy="45719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280160"/>
            <a:ext cx="7955281" cy="3044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1280160"/>
            <a:ext cx="73152" cy="246888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1005840" y="1463040"/>
            <a:ext cx="457200" cy="45720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" y="1577340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45920" y="1463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750716" y="1860802"/>
            <a:ext cx="76425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Ser </a:t>
            </a:r>
            <a:r>
              <a:rPr lang="pt-BR" b="1" i="1" dirty="0" err="1">
                <a:solidFill>
                  <a:schemeClr val="accent6">
                    <a:lumMod val="75000"/>
                  </a:schemeClr>
                </a:solidFill>
              </a:rPr>
              <a:t>referência</a:t>
            </a:r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 em promover as conquistas das pessoas no direcionamento de suas vidas e de seu futuro, com liberdade, protagonismo e foco no bem comum. 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t-BR" sz="1200" dirty="0"/>
          </a:p>
          <a:p>
            <a:endParaRPr lang="pt-BR" sz="1200" dirty="0"/>
          </a:p>
          <a:p>
            <a:r>
              <a:rPr lang="pt-BR" sz="1200" dirty="0"/>
              <a:t>	Somos um lugar de </a:t>
            </a:r>
            <a:r>
              <a:rPr lang="pt-BR" sz="1200" dirty="0" err="1"/>
              <a:t>referência</a:t>
            </a:r>
            <a:r>
              <a:rPr lang="pt-BR" sz="1200" dirty="0"/>
              <a:t> em </a:t>
            </a:r>
            <a:r>
              <a:rPr lang="pt-BR" sz="1200" dirty="0" err="1"/>
              <a:t>renovação</a:t>
            </a:r>
            <a:r>
              <a:rPr lang="pt-BR" sz="1200" dirty="0"/>
              <a:t> de </a:t>
            </a:r>
            <a:r>
              <a:rPr lang="pt-BR" sz="1200" dirty="0" err="1"/>
              <a:t>esperança</a:t>
            </a:r>
            <a:r>
              <a:rPr lang="pt-BR" sz="1200" dirty="0"/>
              <a:t>, </a:t>
            </a:r>
            <a:r>
              <a:rPr lang="pt-BR" sz="1200" dirty="0" err="1"/>
              <a:t>consciência</a:t>
            </a:r>
            <a:r>
              <a:rPr lang="pt-BR" sz="1200" dirty="0"/>
              <a:t> e autonomia. </a:t>
            </a:r>
          </a:p>
          <a:p>
            <a:r>
              <a:rPr lang="pt-BR" sz="1200" dirty="0"/>
              <a:t>	Queremos que cada pessoa que passe pela Aldeia do Futuro: 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Encontre um ambiente seguro para </a:t>
            </a:r>
            <a:r>
              <a:rPr lang="pt-BR" sz="1200" dirty="0" err="1"/>
              <a:t>ressignificar</a:t>
            </a:r>
            <a:r>
              <a:rPr lang="pt-BR" sz="1200" dirty="0"/>
              <a:t> desafios, lidar com dificuldades e consolidar </a:t>
            </a:r>
            <a:r>
              <a:rPr lang="pt-BR" sz="1200" dirty="0" err="1"/>
              <a:t>confiança</a:t>
            </a:r>
            <a:r>
              <a:rPr lang="pt-BR" sz="1200" dirty="0"/>
              <a:t>;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Desenvolva valores, </a:t>
            </a:r>
            <a:r>
              <a:rPr lang="pt-BR" sz="1200" dirty="0" err="1"/>
              <a:t>competências</a:t>
            </a:r>
            <a:r>
              <a:rPr lang="pt-BR" sz="1200" dirty="0"/>
              <a:t> e </a:t>
            </a:r>
            <a:r>
              <a:rPr lang="pt-BR" sz="1200" dirty="0" err="1"/>
              <a:t>hábitos</a:t>
            </a:r>
            <a:r>
              <a:rPr lang="pt-BR" sz="1200" dirty="0"/>
              <a:t> que sustentem uma vida melhor;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Conquiste </a:t>
            </a:r>
            <a:r>
              <a:rPr lang="pt-BR" sz="1200" dirty="0" err="1"/>
              <a:t>independência</a:t>
            </a:r>
            <a:r>
              <a:rPr lang="pt-BR" sz="1200" dirty="0"/>
              <a:t> e estabilidade financeira por meio de trabalho;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Desperte a </a:t>
            </a:r>
            <a:r>
              <a:rPr lang="pt-BR" sz="1200" dirty="0" err="1"/>
              <a:t>consciência</a:t>
            </a:r>
            <a:r>
              <a:rPr lang="pt-BR" sz="1200" dirty="0"/>
              <a:t> de que viver de verdade inclui contribuir com o outro, criando um ciclo virtuoso de </a:t>
            </a:r>
            <a:r>
              <a:rPr lang="pt-BR" sz="1200" dirty="0" err="1"/>
              <a:t>transformação</a:t>
            </a:r>
            <a:r>
              <a:rPr lang="pt-BR" sz="1200" dirty="0"/>
              <a:t> na comunidade. </a:t>
            </a:r>
          </a:p>
          <a:p>
            <a:endParaRPr lang="pt-BR" sz="1200" dirty="0"/>
          </a:p>
          <a:p>
            <a:r>
              <a:rPr lang="pt-BR" sz="1200" dirty="0"/>
              <a:t>Nossa </a:t>
            </a:r>
            <a:r>
              <a:rPr lang="pt-BR" sz="1200" dirty="0" err="1"/>
              <a:t>visão</a:t>
            </a:r>
            <a:r>
              <a:rPr lang="pt-BR" sz="1200" dirty="0"/>
              <a:t> é ser uma aldeia onde a pessoa construa </a:t>
            </a:r>
            <a:r>
              <a:rPr lang="pt-BR" sz="1200" dirty="0" err="1"/>
              <a:t>equilíbrio</a:t>
            </a:r>
            <a:r>
              <a:rPr lang="pt-BR" sz="1200" dirty="0"/>
              <a:t> entre sobreviver e viver com </a:t>
            </a:r>
            <a:r>
              <a:rPr lang="pt-BR" sz="1200" dirty="0" err="1"/>
              <a:t>propósito</a:t>
            </a:r>
            <a:r>
              <a:rPr lang="pt-BR" sz="1200" dirty="0"/>
              <a:t>, verdade e autonomia. </a:t>
            </a:r>
            <a:endParaRPr lang="pt-BR" sz="1200" dirty="0">
              <a:effectLst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640080" y="4324200"/>
            <a:ext cx="7955280" cy="548640"/>
          </a:xfrm>
          <a:prstGeom prst="rect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914400" y="43242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Aldeia é espaço de aprendizagem significativa e de cuidado."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97735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723528" y="45929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3600" b="1" dirty="0">
                <a:solidFill>
                  <a:schemeClr val="accent6">
                    <a:lumMod val="75000"/>
                  </a:schemeClr>
                </a:solidFill>
              </a:rPr>
              <a:t>COMO CAMINHAMOS </a:t>
            </a:r>
            <a:endParaRPr lang="pt-BR" sz="3600" dirty="0">
              <a:solidFill>
                <a:schemeClr val="accent6">
                  <a:lumMod val="75000"/>
                </a:schemeClr>
              </a:solidFill>
              <a:effectLst/>
            </a:endParaRPr>
          </a:p>
        </p:txBody>
      </p:sp>
      <p:sp>
        <p:nvSpPr>
          <p:cNvPr id="4" name="Shape 2"/>
          <p:cNvSpPr/>
          <p:nvPr/>
        </p:nvSpPr>
        <p:spPr>
          <a:xfrm>
            <a:off x="737069" y="610183"/>
            <a:ext cx="4183205" cy="45719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280160"/>
            <a:ext cx="7955281" cy="3044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1280160"/>
            <a:ext cx="73152" cy="246888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1005840" y="1463040"/>
            <a:ext cx="457200" cy="45720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40" y="1577340"/>
            <a:ext cx="228600" cy="22860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645920" y="1463040"/>
            <a:ext cx="2560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750716" y="1708216"/>
            <a:ext cx="7642568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Caminhamos guiados por valores humanos que se transformam em </a:t>
            </a:r>
            <a:r>
              <a:rPr lang="pt-BR" b="1" i="1" dirty="0" err="1">
                <a:solidFill>
                  <a:schemeClr val="accent6">
                    <a:lumMod val="75000"/>
                  </a:schemeClr>
                </a:solidFill>
              </a:rPr>
              <a:t>prática</a:t>
            </a:r>
            <a:r>
              <a:rPr lang="pt-BR" b="1" i="1" dirty="0">
                <a:solidFill>
                  <a:schemeClr val="accent6">
                    <a:lumMod val="75000"/>
                  </a:schemeClr>
                </a:solidFill>
              </a:rPr>
              <a:t> todos os dias. </a:t>
            </a:r>
            <a:endParaRPr lang="pt-BR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pt-BR" sz="1200" dirty="0"/>
          </a:p>
          <a:p>
            <a:r>
              <a:rPr lang="pt-BR" sz="1200" dirty="0"/>
              <a:t>	Agimos com </a:t>
            </a:r>
            <a:r>
              <a:rPr lang="pt-BR" sz="1200" dirty="0" err="1"/>
              <a:t>ética</a:t>
            </a:r>
            <a:r>
              <a:rPr lang="pt-BR" sz="1200" dirty="0"/>
              <a:t>, despertamos protagonismo, praticamos </a:t>
            </a:r>
            <a:r>
              <a:rPr lang="pt-BR" sz="1200" dirty="0" err="1"/>
              <a:t>excelência</a:t>
            </a:r>
            <a:r>
              <a:rPr lang="pt-BR" sz="1200" dirty="0"/>
              <a:t> simples, incentivamos a diversidade e 	sustentamos </a:t>
            </a:r>
            <a:r>
              <a:rPr lang="pt-BR" sz="1200" dirty="0" err="1"/>
              <a:t>esperança</a:t>
            </a:r>
            <a:r>
              <a:rPr lang="pt-BR" sz="1200" dirty="0"/>
              <a:t> como </a:t>
            </a:r>
            <a:r>
              <a:rPr lang="pt-BR" sz="1200" dirty="0" err="1"/>
              <a:t>força</a:t>
            </a:r>
            <a:r>
              <a:rPr lang="pt-BR" sz="1200" dirty="0"/>
              <a:t> de </a:t>
            </a:r>
            <a:r>
              <a:rPr lang="pt-BR" sz="1200" dirty="0" err="1"/>
              <a:t>transformação</a:t>
            </a:r>
            <a:r>
              <a:rPr lang="pt-BR" sz="1200" dirty="0"/>
              <a:t>. </a:t>
            </a:r>
          </a:p>
          <a:p>
            <a:endParaRPr lang="pt-BR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Agimos com </a:t>
            </a:r>
            <a:r>
              <a:rPr lang="pt-BR" sz="1200" b="1" dirty="0" err="1"/>
              <a:t>ética</a:t>
            </a:r>
            <a:r>
              <a:rPr lang="pt-BR" sz="1200" b="1" dirty="0"/>
              <a:t> e </a:t>
            </a:r>
            <a:r>
              <a:rPr lang="pt-BR" sz="1200" b="1" dirty="0" err="1"/>
              <a:t>transparência</a:t>
            </a:r>
            <a:r>
              <a:rPr lang="pt-BR" sz="1200" dirty="0"/>
              <a:t>, porque acreditamos que esta é a base de toda </a:t>
            </a:r>
            <a:r>
              <a:rPr lang="pt-BR" sz="1200" dirty="0" err="1"/>
              <a:t>transformação</a:t>
            </a:r>
            <a:r>
              <a:rPr lang="pt-BR" sz="1200" dirty="0"/>
              <a:t> verdadeira. </a:t>
            </a:r>
            <a:br>
              <a:rPr lang="pt-BR" sz="1200" dirty="0"/>
            </a:br>
            <a:r>
              <a:rPr lang="pt-BR" sz="1200" b="1" dirty="0"/>
              <a:t>Despertamos protagonismo</a:t>
            </a:r>
            <a:r>
              <a:rPr lang="pt-BR" sz="1200" dirty="0"/>
              <a:t>, incentivando cada pessoa a assumir seu processo de crescimento, o papel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principal em sua </a:t>
            </a:r>
            <a:r>
              <a:rPr lang="pt-BR" sz="1200" dirty="0" err="1"/>
              <a:t>própria</a:t>
            </a:r>
            <a:r>
              <a:rPr lang="pt-BR" sz="1200" dirty="0"/>
              <a:t> </a:t>
            </a:r>
            <a:r>
              <a:rPr lang="pt-BR" sz="1200" dirty="0" err="1"/>
              <a:t>trajetória</a:t>
            </a:r>
            <a:r>
              <a:rPr lang="pt-BR" sz="1200" dirty="0"/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Praticamos a </a:t>
            </a:r>
            <a:r>
              <a:rPr lang="pt-BR" sz="1200" b="1" dirty="0" err="1"/>
              <a:t>excelência</a:t>
            </a:r>
            <a:r>
              <a:rPr lang="pt-BR" sz="1200" b="1" dirty="0"/>
              <a:t> simples</a:t>
            </a:r>
            <a:r>
              <a:rPr lang="pt-BR" sz="1200" dirty="0"/>
              <a:t>, valorizando o essencial e fazendo bem feito aquilo que realmente importa.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Cultivamos a diversidade</a:t>
            </a:r>
            <a:r>
              <a:rPr lang="pt-BR" sz="1200" dirty="0"/>
              <a:t>, reconhecendo que diferentes </a:t>
            </a:r>
            <a:r>
              <a:rPr lang="pt-BR" sz="1200" dirty="0" err="1"/>
              <a:t>histórias</a:t>
            </a:r>
            <a:r>
              <a:rPr lang="pt-BR" sz="1200" dirty="0"/>
              <a:t> e perspectivas enriquecem o caminho coletivo.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b="1" dirty="0"/>
              <a:t>Sustentamos a </a:t>
            </a:r>
            <a:r>
              <a:rPr lang="pt-BR" sz="1200" b="1" dirty="0" err="1"/>
              <a:t>esperança</a:t>
            </a:r>
            <a:r>
              <a:rPr lang="pt-BR" sz="1200" dirty="0"/>
              <a:t>, mesmo diante dos desafios, porque sabemos que todo ser humano carrega potenciais e possibilidades ainda </a:t>
            </a:r>
            <a:r>
              <a:rPr lang="pt-BR" sz="1200" dirty="0" err="1"/>
              <a:t>não</a:t>
            </a:r>
            <a:r>
              <a:rPr lang="pt-BR" sz="1200" dirty="0"/>
              <a:t> reveladas. </a:t>
            </a:r>
            <a:br>
              <a:rPr lang="pt-BR" sz="1200" dirty="0"/>
            </a:br>
            <a:endParaRPr lang="pt-BR" sz="1200" dirty="0"/>
          </a:p>
          <a:p>
            <a:r>
              <a:rPr lang="pt-BR" sz="1200" dirty="0"/>
              <a:t>É assim que </a:t>
            </a:r>
            <a:r>
              <a:rPr lang="pt-BR" sz="1200" dirty="0" err="1"/>
              <a:t>avançamos</a:t>
            </a:r>
            <a:r>
              <a:rPr lang="pt-BR" sz="1200" dirty="0"/>
              <a:t>: passo a passo, pessoa a pessoa, construindo caminhos de desenvolvimento e futuros com </a:t>
            </a:r>
            <a:r>
              <a:rPr lang="pt-BR" sz="1200" dirty="0" err="1"/>
              <a:t>consciência</a:t>
            </a:r>
            <a:r>
              <a:rPr lang="pt-BR" sz="1200" dirty="0"/>
              <a:t>. </a:t>
            </a:r>
            <a:endParaRPr lang="pt-BR" sz="1200" dirty="0">
              <a:effectLst/>
            </a:endParaRPr>
          </a:p>
        </p:txBody>
      </p:sp>
      <p:sp>
        <p:nvSpPr>
          <p:cNvPr id="19" name="Shape 15"/>
          <p:cNvSpPr/>
          <p:nvPr/>
        </p:nvSpPr>
        <p:spPr>
          <a:xfrm>
            <a:off x="640080" y="4324200"/>
            <a:ext cx="7955280" cy="548640"/>
          </a:xfrm>
          <a:prstGeom prst="rect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914400" y="43242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D4A85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Aldeia é espaço de aprendizagem significativa e de cuidado."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21850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2" name="Shape 9"/>
          <p:cNvSpPr/>
          <p:nvPr/>
        </p:nvSpPr>
        <p:spPr>
          <a:xfrm>
            <a:off x="209405" y="157346"/>
            <a:ext cx="8767071" cy="4868363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209404" y="171446"/>
            <a:ext cx="8760091" cy="5699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">
            <a:extLst>
              <a:ext uri="{FF2B5EF4-FFF2-40B4-BE49-F238E27FC236}">
                <a16:creationId xmlns:a16="http://schemas.microsoft.com/office/drawing/2014/main" id="{E584857B-8022-E64D-B74A-B93B5CEBFE5D}"/>
              </a:ext>
            </a:extLst>
          </p:cNvPr>
          <p:cNvSpPr/>
          <p:nvPr/>
        </p:nvSpPr>
        <p:spPr>
          <a:xfrm>
            <a:off x="286186" y="101352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sz="3600" b="1" dirty="0">
                <a:solidFill>
                  <a:schemeClr val="bg1"/>
                </a:solidFill>
                <a:effectLst/>
              </a:rPr>
              <a:t>NOSSO MANIFESTO</a:t>
            </a:r>
            <a:endParaRPr lang="pt-BR" sz="3600" dirty="0">
              <a:solidFill>
                <a:schemeClr val="bg1"/>
              </a:solidFill>
              <a:effectLst/>
            </a:endParaRPr>
          </a:p>
        </p:txBody>
      </p:sp>
      <p:sp>
        <p:nvSpPr>
          <p:cNvPr id="22" name="Shape 2">
            <a:extLst>
              <a:ext uri="{FF2B5EF4-FFF2-40B4-BE49-F238E27FC236}">
                <a16:creationId xmlns:a16="http://schemas.microsoft.com/office/drawing/2014/main" id="{DE639F36-11BD-B941-A097-34BDF7078628}"/>
              </a:ext>
            </a:extLst>
          </p:cNvPr>
          <p:cNvSpPr/>
          <p:nvPr/>
        </p:nvSpPr>
        <p:spPr>
          <a:xfrm>
            <a:off x="286187" y="607274"/>
            <a:ext cx="3727402" cy="5350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3" name="Text 7">
            <a:extLst>
              <a:ext uri="{FF2B5EF4-FFF2-40B4-BE49-F238E27FC236}">
                <a16:creationId xmlns:a16="http://schemas.microsoft.com/office/drawing/2014/main" id="{49AB9A09-5C46-204B-A4AB-56FC34E144FD}"/>
              </a:ext>
            </a:extLst>
          </p:cNvPr>
          <p:cNvSpPr/>
          <p:nvPr/>
        </p:nvSpPr>
        <p:spPr>
          <a:xfrm>
            <a:off x="286186" y="2386582"/>
            <a:ext cx="8683310" cy="117500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pt-BR" dirty="0"/>
              <a:t>A Aldeia do Futuro tem uma profunda </a:t>
            </a:r>
            <a:r>
              <a:rPr lang="pt-BR" dirty="0" err="1"/>
              <a:t>convicção</a:t>
            </a:r>
            <a:r>
              <a:rPr lang="pt-BR" dirty="0"/>
              <a:t>: </a:t>
            </a:r>
            <a:r>
              <a:rPr lang="pt-BR" b="1" dirty="0"/>
              <a:t>todo ser humano carrega dentro de si potenciais que sempre podem florescer. 	</a:t>
            </a:r>
          </a:p>
          <a:p>
            <a:r>
              <a:rPr lang="pt-BR" dirty="0"/>
              <a:t>Trabalhamos para despertar e desenvolver as infinitas possibilidades que existem em cada pessoa. </a:t>
            </a:r>
          </a:p>
          <a:p>
            <a:endParaRPr lang="pt-BR" sz="1200" dirty="0"/>
          </a:p>
          <a:p>
            <a:r>
              <a:rPr lang="pt-BR" sz="1200" dirty="0"/>
              <a:t>Acreditamos que </a:t>
            </a:r>
            <a:r>
              <a:rPr lang="pt-BR" sz="1200" b="1" dirty="0"/>
              <a:t>vulnerabilidade </a:t>
            </a:r>
            <a:r>
              <a:rPr lang="pt-BR" sz="1200" b="1" dirty="0" err="1"/>
              <a:t>não</a:t>
            </a:r>
            <a:r>
              <a:rPr lang="pt-BR" sz="1200" b="1" dirty="0"/>
              <a:t> define destino: </a:t>
            </a:r>
            <a:r>
              <a:rPr lang="pt-BR" sz="1200" dirty="0"/>
              <a:t>novas </a:t>
            </a:r>
            <a:r>
              <a:rPr lang="pt-BR" sz="1200" dirty="0" err="1"/>
              <a:t>histórias</a:t>
            </a:r>
            <a:r>
              <a:rPr lang="pt-BR" sz="1200" dirty="0"/>
              <a:t> passam a existir quando as pessoas reconhecem sua </a:t>
            </a:r>
            <a:r>
              <a:rPr lang="pt-BR" sz="1200" dirty="0" err="1"/>
              <a:t>própria</a:t>
            </a:r>
            <a:r>
              <a:rPr lang="pt-BR" sz="1200" dirty="0"/>
              <a:t> </a:t>
            </a:r>
            <a:r>
              <a:rPr lang="pt-BR" sz="1200" dirty="0" err="1"/>
              <a:t>força</a:t>
            </a:r>
            <a:r>
              <a:rPr lang="pt-BR" sz="1200" dirty="0"/>
              <a:t>, descobrem sentido em suas escolhas e compreendem que seu desenvolvimento </a:t>
            </a:r>
            <a:r>
              <a:rPr lang="pt-BR" sz="1200" dirty="0" err="1"/>
              <a:t>também</a:t>
            </a:r>
            <a:r>
              <a:rPr lang="pt-BR" sz="1200" dirty="0"/>
              <a:t> pode contribuir para o bem coletivo, com </a:t>
            </a:r>
            <a:r>
              <a:rPr lang="pt-BR" sz="1200" dirty="0" err="1"/>
              <a:t>vínculos</a:t>
            </a:r>
            <a:r>
              <a:rPr lang="pt-BR" sz="1200" dirty="0"/>
              <a:t> verdadeiros e oportunidades reais. Por isso trabalhamos para promover o desenvolvimento de pessoas que: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pensam com autonomia,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escolhem com </a:t>
            </a:r>
            <a:r>
              <a:rPr lang="pt-BR" sz="1200" dirty="0" err="1"/>
              <a:t>consciência</a:t>
            </a:r>
            <a:r>
              <a:rPr lang="pt-BR" sz="1200" dirty="0"/>
              <a:t>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vivem com </a:t>
            </a:r>
            <a:r>
              <a:rPr lang="pt-BR" sz="1200" dirty="0" err="1"/>
              <a:t>propósito</a:t>
            </a:r>
            <a:r>
              <a:rPr lang="pt-BR" sz="1200" dirty="0"/>
              <a:t>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cultivam a </a:t>
            </a:r>
            <a:r>
              <a:rPr lang="pt-BR" sz="1200" dirty="0" err="1"/>
              <a:t>esperança</a:t>
            </a:r>
            <a:r>
              <a:rPr lang="pt-BR" sz="1200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sz="1200" dirty="0"/>
              <a:t>e agem com </a:t>
            </a:r>
            <a:r>
              <a:rPr lang="pt-BR" sz="1200" dirty="0" err="1"/>
              <a:t>altruísmo</a:t>
            </a:r>
            <a:r>
              <a:rPr lang="pt-BR" sz="1200" dirty="0"/>
              <a:t>. </a:t>
            </a:r>
          </a:p>
          <a:p>
            <a:r>
              <a:rPr lang="pt-BR" sz="1200" dirty="0"/>
              <a:t>Na Aldeia do Futuro, as </a:t>
            </a:r>
            <a:r>
              <a:rPr lang="pt-BR" sz="1200" dirty="0" err="1"/>
              <a:t>transformações</a:t>
            </a:r>
            <a:r>
              <a:rPr lang="pt-BR" sz="1200" dirty="0"/>
              <a:t> </a:t>
            </a:r>
            <a:r>
              <a:rPr lang="pt-BR" sz="1200" dirty="0" err="1"/>
              <a:t>não</a:t>
            </a:r>
            <a:r>
              <a:rPr lang="pt-BR" sz="1200" dirty="0"/>
              <a:t> </a:t>
            </a:r>
            <a:r>
              <a:rPr lang="pt-BR" sz="1200" dirty="0" err="1"/>
              <a:t>são</a:t>
            </a:r>
            <a:r>
              <a:rPr lang="pt-BR" sz="1200" dirty="0"/>
              <a:t> </a:t>
            </a:r>
            <a:r>
              <a:rPr lang="pt-BR" sz="1200" dirty="0" err="1"/>
              <a:t>so</a:t>
            </a:r>
            <a:r>
              <a:rPr lang="pt-BR" sz="1200" dirty="0"/>
              <a:t>́ uma </a:t>
            </a:r>
            <a:r>
              <a:rPr lang="pt-BR" sz="1200" dirty="0" err="1"/>
              <a:t>intenção</a:t>
            </a:r>
            <a:r>
              <a:rPr lang="pt-BR" sz="1200" b="1" dirty="0"/>
              <a:t>. </a:t>
            </a:r>
            <a:r>
              <a:rPr lang="pt-BR" sz="1200" dirty="0" err="1"/>
              <a:t>Nós</a:t>
            </a:r>
            <a:r>
              <a:rPr lang="pt-BR" sz="1200" dirty="0"/>
              <a:t> as cultivamos diariamente: Cultivamos quando </a:t>
            </a:r>
            <a:r>
              <a:rPr lang="pt-BR" sz="1200" dirty="0" err="1"/>
              <a:t>construímos</a:t>
            </a:r>
            <a:r>
              <a:rPr lang="pt-BR" sz="1200" dirty="0"/>
              <a:t> </a:t>
            </a:r>
            <a:r>
              <a:rPr lang="pt-BR" sz="1200" dirty="0" err="1"/>
              <a:t>relações</a:t>
            </a:r>
            <a:r>
              <a:rPr lang="pt-BR" sz="1200" dirty="0"/>
              <a:t> de </a:t>
            </a:r>
            <a:r>
              <a:rPr lang="pt-BR" sz="1200" dirty="0" err="1"/>
              <a:t>confiança</a:t>
            </a:r>
            <a:r>
              <a:rPr lang="pt-BR" sz="1200" dirty="0"/>
              <a:t>.</a:t>
            </a:r>
            <a:br>
              <a:rPr lang="pt-BR" sz="1200" dirty="0"/>
            </a:br>
            <a:r>
              <a:rPr lang="pt-BR" sz="1200" dirty="0"/>
              <a:t>Cultivamos quando incentivamos jovens e adultos a reconhecer suas potencialidades. Cultivamos quando oferecemos oportunidades. </a:t>
            </a:r>
          </a:p>
          <a:p>
            <a:r>
              <a:rPr lang="pt-BR" sz="1200" dirty="0"/>
              <a:t>Cultivamos quando transformamos aprendizado e </a:t>
            </a:r>
            <a:r>
              <a:rPr lang="pt-BR" sz="1200" dirty="0" err="1"/>
              <a:t>ação</a:t>
            </a:r>
            <a:r>
              <a:rPr lang="pt-BR" sz="1200" dirty="0"/>
              <a:t> em impactos </a:t>
            </a:r>
            <a:r>
              <a:rPr lang="pt-BR" sz="1200" dirty="0" err="1"/>
              <a:t>benéficos</a:t>
            </a:r>
            <a:r>
              <a:rPr lang="pt-BR" sz="1200" dirty="0"/>
              <a:t> </a:t>
            </a:r>
          </a:p>
          <a:p>
            <a:r>
              <a:rPr lang="pt-BR" sz="1200" dirty="0"/>
              <a:t>E fazemos isso do nosso jeito: com </a:t>
            </a:r>
            <a:r>
              <a:rPr lang="pt-BR" sz="1200" b="1" dirty="0"/>
              <a:t>valores humanos na base, protagonismo no centro e </a:t>
            </a:r>
            <a:r>
              <a:rPr lang="pt-BR" sz="1200" b="1" dirty="0" err="1"/>
              <a:t>excelência</a:t>
            </a:r>
            <a:r>
              <a:rPr lang="pt-BR" sz="1200" b="1" dirty="0"/>
              <a:t> simples na </a:t>
            </a:r>
            <a:r>
              <a:rPr lang="pt-BR" sz="1200" b="1" dirty="0" err="1"/>
              <a:t>prática</a:t>
            </a:r>
            <a:r>
              <a:rPr lang="pt-BR" sz="1200" dirty="0"/>
              <a:t>. Porque acreditamos que o futuro </a:t>
            </a:r>
            <a:r>
              <a:rPr lang="pt-BR" sz="1200" dirty="0" err="1"/>
              <a:t>não</a:t>
            </a:r>
            <a:r>
              <a:rPr lang="pt-BR" sz="1200" dirty="0"/>
              <a:t> é algo distante. É o que se </a:t>
            </a:r>
            <a:r>
              <a:rPr lang="pt-BR" sz="1200" dirty="0" err="1"/>
              <a:t>constrói</a:t>
            </a:r>
            <a:r>
              <a:rPr lang="pt-BR" sz="1200" dirty="0"/>
              <a:t> a cada instante, com novos rumos de </a:t>
            </a:r>
            <a:r>
              <a:rPr lang="pt-BR" sz="1200" dirty="0" err="1"/>
              <a:t>decisão</a:t>
            </a:r>
            <a:r>
              <a:rPr lang="pt-BR" sz="1200" dirty="0"/>
              <a:t> e novos ritmos de </a:t>
            </a:r>
            <a:r>
              <a:rPr lang="pt-BR" sz="1200" dirty="0" err="1"/>
              <a:t>ação</a:t>
            </a:r>
            <a:r>
              <a:rPr lang="pt-BR" sz="1200" dirty="0"/>
              <a:t>. </a:t>
            </a:r>
          </a:p>
          <a:p>
            <a:r>
              <a:rPr lang="pt-BR" sz="1200" b="1" i="1" dirty="0"/>
              <a:t>O futuro </a:t>
            </a:r>
            <a:r>
              <a:rPr lang="pt-BR" sz="1200" b="1" i="1" dirty="0" err="1"/>
              <a:t>benéfico</a:t>
            </a:r>
            <a:r>
              <a:rPr lang="pt-BR" sz="1200" b="1" i="1" dirty="0"/>
              <a:t> acontece quando </a:t>
            </a:r>
            <a:r>
              <a:rPr lang="pt-BR" sz="1200" b="1" i="1" dirty="0" err="1"/>
              <a:t>alguém</a:t>
            </a:r>
            <a:r>
              <a:rPr lang="pt-BR" sz="1200" b="1" i="1" dirty="0"/>
              <a:t> descobre que pode ir </a:t>
            </a:r>
            <a:r>
              <a:rPr lang="pt-BR" sz="1200" b="1" i="1" dirty="0" err="1"/>
              <a:t>além</a:t>
            </a:r>
            <a:r>
              <a:rPr lang="pt-BR" sz="1200" b="1" i="1" dirty="0"/>
              <a:t> do que imaginava ser </a:t>
            </a:r>
            <a:r>
              <a:rPr lang="pt-BR" sz="1200" b="1" i="1" dirty="0" err="1"/>
              <a:t>possível</a:t>
            </a:r>
            <a:r>
              <a:rPr lang="pt-BR" sz="1200" b="1" i="1" dirty="0"/>
              <a:t>. </a:t>
            </a:r>
            <a:endParaRPr lang="pt-BR" sz="1200" dirty="0"/>
          </a:p>
          <a:p>
            <a:r>
              <a:rPr lang="pt-BR" sz="1200" dirty="0"/>
              <a:t>É para isso que a Aldeia do Futuro existe. </a:t>
            </a:r>
          </a:p>
          <a:p>
            <a:endParaRPr lang="pt-BR" sz="1200" dirty="0">
              <a:effectLst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503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 1: TRILHAS PERSONALIZADAS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640080" y="7957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Adaptação de ritmo, linguagem e expectativas por momento de vida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173719"/>
            <a:ext cx="3749040" cy="2197701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640080" y="1173719"/>
            <a:ext cx="3749040" cy="54864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7" name="Shape 5"/>
          <p:cNvSpPr/>
          <p:nvPr/>
        </p:nvSpPr>
        <p:spPr>
          <a:xfrm>
            <a:off x="914400" y="1246871"/>
            <a:ext cx="384048" cy="384048"/>
          </a:xfrm>
          <a:prstGeom prst="ellipse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412" y="1342883"/>
            <a:ext cx="192024" cy="192024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463040" y="1246871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TRILHA JOVEM  (15–21 anos)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914400" y="1859519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B8504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"Primeiros Passos"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914400" y="2225279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Escolhas profissionais e de futuro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Fortalecimento da autoestima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Experimentação de áreas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Inserção produtiva inicial</a:t>
            </a:r>
            <a:endParaRPr lang="en-US" sz="1250" dirty="0"/>
          </a:p>
        </p:txBody>
      </p:sp>
      <p:sp>
        <p:nvSpPr>
          <p:cNvPr id="12" name="Shape 9"/>
          <p:cNvSpPr/>
          <p:nvPr/>
        </p:nvSpPr>
        <p:spPr>
          <a:xfrm>
            <a:off x="4754880" y="1173719"/>
            <a:ext cx="3749040" cy="2197701"/>
          </a:xfrm>
          <a:prstGeom prst="rect">
            <a:avLst/>
          </a:prstGeom>
          <a:solidFill>
            <a:srgbClr val="F7F5F0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13" name="Shape 10"/>
          <p:cNvSpPr/>
          <p:nvPr/>
        </p:nvSpPr>
        <p:spPr>
          <a:xfrm>
            <a:off x="4754880" y="1173719"/>
            <a:ext cx="3749040" cy="548640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Shape 11"/>
          <p:cNvSpPr/>
          <p:nvPr/>
        </p:nvSpPr>
        <p:spPr>
          <a:xfrm>
            <a:off x="5029200" y="1246871"/>
            <a:ext cx="384048" cy="384048"/>
          </a:xfrm>
          <a:prstGeom prst="ellipse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5212" y="1342883"/>
            <a:ext cx="192024" cy="19202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577840" y="1246871"/>
            <a:ext cx="2743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TRILHA ADULTO  (22+ anos)</a:t>
            </a:r>
            <a:endParaRPr lang="en-US" sz="1400" dirty="0"/>
          </a:p>
        </p:txBody>
      </p:sp>
      <p:sp>
        <p:nvSpPr>
          <p:cNvPr id="17" name="Text 13"/>
          <p:cNvSpPr/>
          <p:nvPr/>
        </p:nvSpPr>
        <p:spPr>
          <a:xfrm>
            <a:off x="5029200" y="1859519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5B8C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"Reconstrução e Caminhos"</a:t>
            </a:r>
            <a:endParaRPr lang="en-US" sz="1500" dirty="0"/>
          </a:p>
        </p:txBody>
      </p:sp>
      <p:sp>
        <p:nvSpPr>
          <p:cNvPr id="18" name="Text 14"/>
          <p:cNvSpPr/>
          <p:nvPr/>
        </p:nvSpPr>
        <p:spPr>
          <a:xfrm>
            <a:off x="5029200" y="2225279"/>
            <a:ext cx="3200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Portfólio e empregabilidade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Organização financeira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Requalificação profissional</a:t>
            </a:r>
            <a:endParaRPr lang="en-US" sz="12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5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Reorganização da vida</a:t>
            </a:r>
            <a:endParaRPr lang="en-US" sz="1250" dirty="0"/>
          </a:p>
        </p:txBody>
      </p:sp>
      <p:sp>
        <p:nvSpPr>
          <p:cNvPr id="19" name="Shape 15"/>
          <p:cNvSpPr/>
          <p:nvPr/>
        </p:nvSpPr>
        <p:spPr>
          <a:xfrm>
            <a:off x="640080" y="4201180"/>
            <a:ext cx="7955280" cy="658580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0" name="Text 16"/>
          <p:cNvSpPr/>
          <p:nvPr/>
        </p:nvSpPr>
        <p:spPr>
          <a:xfrm>
            <a:off x="670098" y="369992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cap="all" dirty="0" err="1">
                <a:solidFill>
                  <a:srgbClr val="2D2926"/>
                </a:solidFill>
                <a:highlight>
                  <a:srgbClr val="00FFFF"/>
                </a:highlight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Diretriz</a:t>
            </a:r>
            <a:r>
              <a:rPr lang="en-US" sz="2600" b="1" cap="all" dirty="0">
                <a:solidFill>
                  <a:srgbClr val="2D2926"/>
                </a:solidFill>
                <a:highlight>
                  <a:srgbClr val="00FFFF"/>
                </a:highlight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 2: </a:t>
            </a:r>
            <a:r>
              <a:rPr lang="en-US" sz="2600" b="1" cap="all" dirty="0" err="1">
                <a:solidFill>
                  <a:srgbClr val="2D2926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Protagonismo</a:t>
            </a:r>
            <a:r>
              <a:rPr lang="en-US" sz="2600" b="1" cap="all" dirty="0">
                <a:solidFill>
                  <a:srgbClr val="2D2926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cap="all" dirty="0" err="1">
                <a:solidFill>
                  <a:srgbClr val="2D2926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feminino</a:t>
            </a:r>
            <a:r>
              <a:rPr lang="en-US" sz="2600" b="1" cap="all" dirty="0">
                <a:solidFill>
                  <a:srgbClr val="2D2926"/>
                </a:solidFill>
                <a:latin typeface="Georgia" panose="02040502050405020303" pitchFamily="18" charset="0"/>
                <a:ea typeface="Calibri" pitchFamily="34" charset="-122"/>
                <a:cs typeface="Calibri" pitchFamily="34" charset="-120"/>
              </a:rPr>
              <a:t>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266FDFC-48AF-5B16-8801-92A3B9FF8740}"/>
              </a:ext>
            </a:extLst>
          </p:cNvPr>
          <p:cNvSpPr txBox="1"/>
          <p:nvPr/>
        </p:nvSpPr>
        <p:spPr>
          <a:xfrm>
            <a:off x="1396162" y="4223094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Feminino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como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valor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Rodas de </a:t>
            </a: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fortalecimento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quinzenais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Mentoras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convidadas</a:t>
            </a:r>
            <a:r>
              <a:rPr lang="en-US" sz="1200" dirty="0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D2926"/>
                </a:solidFill>
                <a:ea typeface="Calibri" pitchFamily="34" charset="-122"/>
                <a:cs typeface="Calibri" pitchFamily="34" charset="-120"/>
              </a:rPr>
              <a:t>mensalmente</a:t>
            </a:r>
            <a:endParaRPr lang="en-US" sz="1200" dirty="0"/>
          </a:p>
        </p:txBody>
      </p:sp>
      <p:sp>
        <p:nvSpPr>
          <p:cNvPr id="23" name="Shape 5">
            <a:extLst>
              <a:ext uri="{FF2B5EF4-FFF2-40B4-BE49-F238E27FC236}">
                <a16:creationId xmlns:a16="http://schemas.microsoft.com/office/drawing/2014/main" id="{267685E2-41DF-95FE-6185-9BF564617B12}"/>
              </a:ext>
            </a:extLst>
          </p:cNvPr>
          <p:cNvSpPr/>
          <p:nvPr/>
        </p:nvSpPr>
        <p:spPr>
          <a:xfrm>
            <a:off x="818388" y="4360216"/>
            <a:ext cx="384048" cy="384048"/>
          </a:xfrm>
          <a:prstGeom prst="ellipse">
            <a:avLst/>
          </a:prstGeom>
          <a:solidFill>
            <a:srgbClr val="2D2926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026" name="Picture 2" descr="Rosto - ícones de beleza grátis">
            <a:extLst>
              <a:ext uri="{FF2B5EF4-FFF2-40B4-BE49-F238E27FC236}">
                <a16:creationId xmlns:a16="http://schemas.microsoft.com/office/drawing/2014/main" id="{3F48921B-C129-CD89-A1F0-C86729861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" y="4368766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ilhueta rosto feminino Imagens – Download Grátis no Freepik">
            <a:extLst>
              <a:ext uri="{FF2B5EF4-FFF2-40B4-BE49-F238E27FC236}">
                <a16:creationId xmlns:a16="http://schemas.microsoft.com/office/drawing/2014/main" id="{7E6A2FF7-0341-D37E-D080-10A08D1FA2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428" y="4354806"/>
            <a:ext cx="427386" cy="42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4099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Text 1"/>
          <p:cNvSpPr/>
          <p:nvPr/>
        </p:nvSpPr>
        <p:spPr>
          <a:xfrm>
            <a:off x="640080" y="3200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DIRETRIZES 3 E 4: ENTRADA E VÍNCULOS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640080" y="1051560"/>
            <a:ext cx="7955280" cy="146304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73152" cy="1463040"/>
          </a:xfrm>
          <a:prstGeom prst="rect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Shape 4"/>
          <p:cNvSpPr/>
          <p:nvPr/>
        </p:nvSpPr>
        <p:spPr>
          <a:xfrm>
            <a:off x="1005840" y="1188720"/>
            <a:ext cx="411480" cy="411480"/>
          </a:xfrm>
          <a:prstGeom prst="ellipse">
            <a:avLst/>
          </a:prstGeom>
          <a:solidFill>
            <a:srgbClr val="D4A853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710" y="1291590"/>
            <a:ext cx="205740" cy="2057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00200" y="1170432"/>
            <a:ext cx="60640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Porta de Entrada – Protocolo da Governança</a:t>
            </a:r>
            <a:endParaRPr lang="en-US" sz="1700" dirty="0"/>
          </a:p>
        </p:txBody>
      </p:sp>
      <p:sp>
        <p:nvSpPr>
          <p:cNvPr id="9" name="Shape 6"/>
          <p:cNvSpPr/>
          <p:nvPr/>
        </p:nvSpPr>
        <p:spPr>
          <a:xfrm>
            <a:off x="1005840" y="1737360"/>
            <a:ext cx="365760" cy="36576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0" name="Text 7"/>
          <p:cNvSpPr/>
          <p:nvPr/>
        </p:nvSpPr>
        <p:spPr>
          <a:xfrm>
            <a:off x="100584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1508760" y="16916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Inicial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3474720" y="1737360"/>
            <a:ext cx="365760" cy="36576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4" name="Text 11"/>
          <p:cNvSpPr/>
          <p:nvPr/>
        </p:nvSpPr>
        <p:spPr>
          <a:xfrm>
            <a:off x="347472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977640" y="1663720"/>
            <a:ext cx="102014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 err="1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Mapeamento</a:t>
            </a:r>
            <a:r>
              <a:rPr lang="en-US" sz="1200" dirty="0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de </a:t>
            </a:r>
            <a:r>
              <a:rPr lang="en-US" sz="1200" dirty="0" err="1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Perfil</a:t>
            </a:r>
            <a:r>
              <a:rPr lang="en-US" sz="1200" dirty="0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2D2926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Inicial</a:t>
            </a:r>
            <a:endParaRPr lang="en-US" sz="1200" dirty="0">
              <a:solidFill>
                <a:srgbClr val="2D2926"/>
              </a:solidFill>
              <a:highlight>
                <a:srgbClr val="00FFFF"/>
              </a:highlight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17" name="Shape 14"/>
          <p:cNvSpPr/>
          <p:nvPr/>
        </p:nvSpPr>
        <p:spPr>
          <a:xfrm>
            <a:off x="5943600" y="1737360"/>
            <a:ext cx="365760" cy="365760"/>
          </a:xfrm>
          <a:prstGeom prst="ellipse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8" name="Text 15"/>
          <p:cNvSpPr/>
          <p:nvPr/>
        </p:nvSpPr>
        <p:spPr>
          <a:xfrm>
            <a:off x="5943600" y="17373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6446520" y="1691640"/>
            <a:ext cx="1645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Orientação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2D29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 Trilhas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640080" y="27432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Níveis de Vínculo – Estrutura Institucional</a:t>
            </a:r>
            <a:endParaRPr lang="en-US" sz="1700" dirty="0"/>
          </a:p>
        </p:txBody>
      </p:sp>
      <p:sp>
        <p:nvSpPr>
          <p:cNvPr id="21" name="Shape 18"/>
          <p:cNvSpPr/>
          <p:nvPr/>
        </p:nvSpPr>
        <p:spPr>
          <a:xfrm>
            <a:off x="640080" y="324612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2" name="Shape 19"/>
          <p:cNvSpPr/>
          <p:nvPr/>
        </p:nvSpPr>
        <p:spPr>
          <a:xfrm>
            <a:off x="640080" y="3246120"/>
            <a:ext cx="2560320" cy="320040"/>
          </a:xfrm>
          <a:prstGeom prst="rect">
            <a:avLst/>
          </a:prstGeom>
          <a:solidFill>
            <a:srgbClr val="A7BEAE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3" name="Text 20"/>
          <p:cNvSpPr/>
          <p:nvPr/>
        </p:nvSpPr>
        <p:spPr>
          <a:xfrm>
            <a:off x="640080" y="32461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INICIANTE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77724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Boas-vindas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777240" y="39319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Acolhimento, conhecer a Aldeia, orientações iniciais</a:t>
            </a:r>
            <a:endParaRPr lang="en-US" sz="1100" dirty="0"/>
          </a:p>
        </p:txBody>
      </p:sp>
      <p:sp>
        <p:nvSpPr>
          <p:cNvPr id="26" name="Shape 23"/>
          <p:cNvSpPr/>
          <p:nvPr/>
        </p:nvSpPr>
        <p:spPr>
          <a:xfrm>
            <a:off x="3474720" y="324612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27" name="Shape 24"/>
          <p:cNvSpPr/>
          <p:nvPr/>
        </p:nvSpPr>
        <p:spPr>
          <a:xfrm>
            <a:off x="3474720" y="3246120"/>
            <a:ext cx="2560320" cy="320040"/>
          </a:xfrm>
          <a:prstGeom prst="rect">
            <a:avLst/>
          </a:prstGeom>
          <a:solidFill>
            <a:srgbClr val="5B8C5A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8" name="Text 25"/>
          <p:cNvSpPr/>
          <p:nvPr/>
        </p:nvSpPr>
        <p:spPr>
          <a:xfrm>
            <a:off x="3474720" y="32461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ENGAJAMENTO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361188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Participação ativa</a:t>
            </a:r>
            <a:endParaRPr lang="en-US" sz="1300" dirty="0"/>
          </a:p>
        </p:txBody>
      </p:sp>
      <p:sp>
        <p:nvSpPr>
          <p:cNvPr id="30" name="Text 27"/>
          <p:cNvSpPr/>
          <p:nvPr/>
        </p:nvSpPr>
        <p:spPr>
          <a:xfrm>
            <a:off x="3611880" y="39319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Múltiplas atividades, mentoria e projetos em grupo</a:t>
            </a:r>
            <a:endParaRPr lang="en-US" sz="1100" dirty="0"/>
          </a:p>
        </p:txBody>
      </p:sp>
      <p:sp>
        <p:nvSpPr>
          <p:cNvPr id="31" name="Shape 28"/>
          <p:cNvSpPr/>
          <p:nvPr/>
        </p:nvSpPr>
        <p:spPr>
          <a:xfrm>
            <a:off x="6309360" y="324612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blurRad="762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pt-BR"/>
          </a:p>
        </p:txBody>
      </p:sp>
      <p:sp>
        <p:nvSpPr>
          <p:cNvPr id="32" name="Shape 29"/>
          <p:cNvSpPr/>
          <p:nvPr/>
        </p:nvSpPr>
        <p:spPr>
          <a:xfrm>
            <a:off x="6309360" y="3246120"/>
            <a:ext cx="2560320" cy="320040"/>
          </a:xfrm>
          <a:prstGeom prst="rect">
            <a:avLst/>
          </a:prstGeom>
          <a:solidFill>
            <a:srgbClr val="B85042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3" name="Text 30"/>
          <p:cNvSpPr/>
          <p:nvPr/>
        </p:nvSpPr>
        <p:spPr>
          <a:xfrm>
            <a:off x="6309360" y="324612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PROTAGONISMO</a:t>
            </a:r>
            <a:endParaRPr lang="en-US" sz="1100" dirty="0"/>
          </a:p>
        </p:txBody>
      </p:sp>
      <p:sp>
        <p:nvSpPr>
          <p:cNvPr id="34" name="Text 31"/>
          <p:cNvSpPr/>
          <p:nvPr/>
        </p:nvSpPr>
        <p:spPr>
          <a:xfrm>
            <a:off x="6446520" y="36576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D292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Liderança</a:t>
            </a:r>
            <a:endParaRPr lang="en-US" sz="1300" dirty="0"/>
          </a:p>
        </p:txBody>
      </p:sp>
      <p:sp>
        <p:nvSpPr>
          <p:cNvPr id="35" name="Text 32"/>
          <p:cNvSpPr/>
          <p:nvPr/>
        </p:nvSpPr>
        <p:spPr>
          <a:xfrm>
            <a:off x="6446520" y="3931920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Participação em decisões, </a:t>
            </a:r>
            <a:r>
              <a:rPr lang="en-US" sz="1100" dirty="0" err="1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comitês</a:t>
            </a:r>
            <a:r>
              <a:rPr lang="en-US" sz="1100" dirty="0">
                <a:solidFill>
                  <a:srgbClr val="6B5F58"/>
                </a:solidFill>
                <a:highlight>
                  <a:srgbClr val="00FFFF"/>
                </a:highlight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1100" dirty="0" err="1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apoio</a:t>
            </a:r>
            <a:r>
              <a:rPr lang="en-US" sz="1100" dirty="0">
                <a:solidFill>
                  <a:srgbClr val="6B5F5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outros jovens, projetos de referência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1384</TotalTime>
  <Words>2355</Words>
  <Application>Microsoft Macintosh PowerPoint</Application>
  <PresentationFormat>Apresentação na tela (16:9)</PresentationFormat>
  <Paragraphs>202</Paragraphs>
  <Slides>14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Governança e Novo Modelo de Atuação – Aldeia do Futuro</dc:title>
  <dc:subject>PptxGenJS Presentation</dc:subject>
  <dc:creator>Governança – Aldeia do Futuro</dc:creator>
  <cp:lastModifiedBy>Denis Willian da Silva</cp:lastModifiedBy>
  <cp:revision>7</cp:revision>
  <dcterms:created xsi:type="dcterms:W3CDTF">2026-03-26T18:42:44Z</dcterms:created>
  <dcterms:modified xsi:type="dcterms:W3CDTF">2026-03-27T18:22:53Z</dcterms:modified>
</cp:coreProperties>
</file>